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32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Proxima Nova" panose="02000506030000020004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2XLGxgL4lXV24JjBWR3+7SlVP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3961CC-97EB-0041-B7C5-B7A43DB94A35}" v="24" dt="2025-02-04T23:11:44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4"/>
  </p:normalViewPr>
  <p:slideViewPr>
    <p:cSldViewPr snapToGrid="0">
      <p:cViewPr varScale="1">
        <p:scale>
          <a:sx n="70" d="100"/>
          <a:sy n="70" d="100"/>
        </p:scale>
        <p:origin x="7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, William B" userId="466a93c7-9bba-4b48-9cfa-45a590597118" providerId="ADAL" clId="{B03961CC-97EB-0041-B7C5-B7A43DB94A35}"/>
    <pc:docChg chg="undo custSel modSld">
      <pc:chgData name="Davis, William B" userId="466a93c7-9bba-4b48-9cfa-45a590597118" providerId="ADAL" clId="{B03961CC-97EB-0041-B7C5-B7A43DB94A35}" dt="2025-02-04T23:11:44.496" v="68"/>
      <pc:docMkLst>
        <pc:docMk/>
      </pc:docMkLst>
      <pc:sldChg chg="delSp modSp mod">
        <pc:chgData name="Davis, William B" userId="466a93c7-9bba-4b48-9cfa-45a590597118" providerId="ADAL" clId="{B03961CC-97EB-0041-B7C5-B7A43DB94A35}" dt="2025-02-04T23:10:03.917" v="27" actId="20577"/>
        <pc:sldMkLst>
          <pc:docMk/>
          <pc:sldMk cId="0" sldId="256"/>
        </pc:sldMkLst>
        <pc:spChg chg="mod">
          <ac:chgData name="Davis, William B" userId="466a93c7-9bba-4b48-9cfa-45a590597118" providerId="ADAL" clId="{B03961CC-97EB-0041-B7C5-B7A43DB94A35}" dt="2025-02-04T23:10:03.917" v="27" actId="20577"/>
          <ac:spMkLst>
            <pc:docMk/>
            <pc:sldMk cId="0" sldId="256"/>
            <ac:spMk id="95" creationId="{00000000-0000-0000-0000-000000000000}"/>
          </ac:spMkLst>
        </pc:spChg>
        <pc:spChg chg="del mod">
          <ac:chgData name="Davis, William B" userId="466a93c7-9bba-4b48-9cfa-45a590597118" providerId="ADAL" clId="{B03961CC-97EB-0041-B7C5-B7A43DB94A35}" dt="2025-02-04T23:08:11.639" v="4"/>
          <ac:spMkLst>
            <pc:docMk/>
            <pc:sldMk cId="0" sldId="256"/>
            <ac:spMk id="96" creationId="{00000000-0000-0000-0000-000000000000}"/>
          </ac:spMkLst>
        </pc:spChg>
        <pc:grpChg chg="del mod">
          <ac:chgData name="Davis, William B" userId="466a93c7-9bba-4b48-9cfa-45a590597118" providerId="ADAL" clId="{B03961CC-97EB-0041-B7C5-B7A43DB94A35}" dt="2025-02-04T23:08:11.046" v="2" actId="478"/>
          <ac:grpSpMkLst>
            <pc:docMk/>
            <pc:sldMk cId="0" sldId="256"/>
            <ac:grpSpMk id="92" creationId="{00000000-0000-0000-0000-000000000000}"/>
          </ac:grpSpMkLst>
        </pc:grpChg>
      </pc:sldChg>
      <pc:sldChg chg="addSp delSp modSp mod">
        <pc:chgData name="Davis, William B" userId="466a93c7-9bba-4b48-9cfa-45a590597118" providerId="ADAL" clId="{B03961CC-97EB-0041-B7C5-B7A43DB94A35}" dt="2025-02-04T23:10:21.365" v="32"/>
        <pc:sldMkLst>
          <pc:docMk/>
          <pc:sldMk cId="0" sldId="257"/>
        </pc:sldMkLst>
        <pc:spChg chg="add mod">
          <ac:chgData name="Davis, William B" userId="466a93c7-9bba-4b48-9cfa-45a590597118" providerId="ADAL" clId="{B03961CC-97EB-0041-B7C5-B7A43DB94A35}" dt="2025-02-04T23:10:21.365" v="32"/>
          <ac:spMkLst>
            <pc:docMk/>
            <pc:sldMk cId="0" sldId="257"/>
            <ac:spMk id="5" creationId="{31F239DA-9122-0C4E-E80B-C24FBC491875}"/>
          </ac:spMkLst>
        </pc:spChg>
        <pc:spChg chg="del">
          <ac:chgData name="Davis, William B" userId="466a93c7-9bba-4b48-9cfa-45a590597118" providerId="ADAL" clId="{B03961CC-97EB-0041-B7C5-B7A43DB94A35}" dt="2025-02-04T23:10:20.944" v="31" actId="478"/>
          <ac:spMkLst>
            <pc:docMk/>
            <pc:sldMk cId="0" sldId="257"/>
            <ac:spMk id="113" creationId="{00000000-0000-0000-0000-000000000000}"/>
          </ac:spMkLst>
        </pc:spChg>
        <pc:spChg chg="del">
          <ac:chgData name="Davis, William B" userId="466a93c7-9bba-4b48-9cfa-45a590597118" providerId="ADAL" clId="{B03961CC-97EB-0041-B7C5-B7A43DB94A35}" dt="2025-02-04T23:10:17.753" v="30" actId="478"/>
          <ac:spMkLst>
            <pc:docMk/>
            <pc:sldMk cId="0" sldId="257"/>
            <ac:spMk id="114" creationId="{00000000-0000-0000-0000-000000000000}"/>
          </ac:spMkLst>
        </pc:spChg>
        <pc:grpChg chg="mod">
          <ac:chgData name="Davis, William B" userId="466a93c7-9bba-4b48-9cfa-45a590597118" providerId="ADAL" clId="{B03961CC-97EB-0041-B7C5-B7A43DB94A35}" dt="2025-02-04T23:10:11.327" v="28" actId="1076"/>
          <ac:grpSpMkLst>
            <pc:docMk/>
            <pc:sldMk cId="0" sldId="257"/>
            <ac:grpSpMk id="107" creationId="{00000000-0000-0000-0000-000000000000}"/>
          </ac:grpSpMkLst>
        </pc:grpChg>
        <pc:grpChg chg="del">
          <ac:chgData name="Davis, William B" userId="466a93c7-9bba-4b48-9cfa-45a590597118" providerId="ADAL" clId="{B03961CC-97EB-0041-B7C5-B7A43DB94A35}" dt="2025-02-04T23:10:14.121" v="29" actId="478"/>
          <ac:grpSpMkLst>
            <pc:docMk/>
            <pc:sldMk cId="0" sldId="257"/>
            <ac:grpSpMk id="110" creationId="{00000000-0000-0000-0000-000000000000}"/>
          </ac:grpSpMkLst>
        </pc:grpChg>
      </pc:sldChg>
      <pc:sldChg chg="addSp delSp modSp mod">
        <pc:chgData name="Davis, William B" userId="466a93c7-9bba-4b48-9cfa-45a590597118" providerId="ADAL" clId="{B03961CC-97EB-0041-B7C5-B7A43DB94A35}" dt="2025-02-04T23:10:31.391" v="36"/>
        <pc:sldMkLst>
          <pc:docMk/>
          <pc:sldMk cId="0" sldId="258"/>
        </pc:sldMkLst>
        <pc:spChg chg="add mod">
          <ac:chgData name="Davis, William B" userId="466a93c7-9bba-4b48-9cfa-45a590597118" providerId="ADAL" clId="{B03961CC-97EB-0041-B7C5-B7A43DB94A35}" dt="2025-02-04T23:10:31.391" v="36"/>
          <ac:spMkLst>
            <pc:docMk/>
            <pc:sldMk cId="0" sldId="258"/>
            <ac:spMk id="4" creationId="{8DC2BE61-2804-0675-766F-245E22B26352}"/>
          </ac:spMkLst>
        </pc:spChg>
        <pc:spChg chg="del">
          <ac:chgData name="Davis, William B" userId="466a93c7-9bba-4b48-9cfa-45a590597118" providerId="ADAL" clId="{B03961CC-97EB-0041-B7C5-B7A43DB94A35}" dt="2025-02-04T23:10:30.609" v="35" actId="478"/>
          <ac:spMkLst>
            <pc:docMk/>
            <pc:sldMk cId="0" sldId="258"/>
            <ac:spMk id="131" creationId="{00000000-0000-0000-0000-000000000000}"/>
          </ac:spMkLst>
        </pc:spChg>
        <pc:spChg chg="del">
          <ac:chgData name="Davis, William B" userId="466a93c7-9bba-4b48-9cfa-45a590597118" providerId="ADAL" clId="{B03961CC-97EB-0041-B7C5-B7A43DB94A35}" dt="2025-02-04T23:10:27.799" v="34" actId="478"/>
          <ac:spMkLst>
            <pc:docMk/>
            <pc:sldMk cId="0" sldId="258"/>
            <ac:spMk id="132" creationId="{00000000-0000-0000-0000-000000000000}"/>
          </ac:spMkLst>
        </pc:spChg>
        <pc:grpChg chg="del">
          <ac:chgData name="Davis, William B" userId="466a93c7-9bba-4b48-9cfa-45a590597118" providerId="ADAL" clId="{B03961CC-97EB-0041-B7C5-B7A43DB94A35}" dt="2025-02-04T23:10:25.458" v="33" actId="478"/>
          <ac:grpSpMkLst>
            <pc:docMk/>
            <pc:sldMk cId="0" sldId="258"/>
            <ac:grpSpMk id="128" creationId="{00000000-0000-0000-0000-000000000000}"/>
          </ac:grpSpMkLst>
        </pc:grpChg>
      </pc:sldChg>
      <pc:sldChg chg="addSp delSp modSp mod">
        <pc:chgData name="Davis, William B" userId="466a93c7-9bba-4b48-9cfa-45a590597118" providerId="ADAL" clId="{B03961CC-97EB-0041-B7C5-B7A43DB94A35}" dt="2025-02-04T23:10:42.394" v="40"/>
        <pc:sldMkLst>
          <pc:docMk/>
          <pc:sldMk cId="0" sldId="259"/>
        </pc:sldMkLst>
        <pc:spChg chg="add mod">
          <ac:chgData name="Davis, William B" userId="466a93c7-9bba-4b48-9cfa-45a590597118" providerId="ADAL" clId="{B03961CC-97EB-0041-B7C5-B7A43DB94A35}" dt="2025-02-04T23:10:42.394" v="40"/>
          <ac:spMkLst>
            <pc:docMk/>
            <pc:sldMk cId="0" sldId="259"/>
            <ac:spMk id="2" creationId="{831D4D7A-D659-E2A3-928A-904CA2BA6F31}"/>
          </ac:spMkLst>
        </pc:spChg>
        <pc:spChg chg="del">
          <ac:chgData name="Davis, William B" userId="466a93c7-9bba-4b48-9cfa-45a590597118" providerId="ADAL" clId="{B03961CC-97EB-0041-B7C5-B7A43DB94A35}" dt="2025-02-04T23:10:42" v="39" actId="478"/>
          <ac:spMkLst>
            <pc:docMk/>
            <pc:sldMk cId="0" sldId="259"/>
            <ac:spMk id="148" creationId="{00000000-0000-0000-0000-000000000000}"/>
          </ac:spMkLst>
        </pc:spChg>
        <pc:spChg chg="del">
          <ac:chgData name="Davis, William B" userId="466a93c7-9bba-4b48-9cfa-45a590597118" providerId="ADAL" clId="{B03961CC-97EB-0041-B7C5-B7A43DB94A35}" dt="2025-02-04T23:10:39.282" v="38" actId="478"/>
          <ac:spMkLst>
            <pc:docMk/>
            <pc:sldMk cId="0" sldId="259"/>
            <ac:spMk id="149" creationId="{00000000-0000-0000-0000-000000000000}"/>
          </ac:spMkLst>
        </pc:spChg>
        <pc:grpChg chg="del">
          <ac:chgData name="Davis, William B" userId="466a93c7-9bba-4b48-9cfa-45a590597118" providerId="ADAL" clId="{B03961CC-97EB-0041-B7C5-B7A43DB94A35}" dt="2025-02-04T23:10:36.467" v="37" actId="478"/>
          <ac:grpSpMkLst>
            <pc:docMk/>
            <pc:sldMk cId="0" sldId="259"/>
            <ac:grpSpMk id="145" creationId="{00000000-0000-0000-0000-000000000000}"/>
          </ac:grpSpMkLst>
        </pc:grpChg>
      </pc:sldChg>
      <pc:sldChg chg="addSp delSp modSp mod">
        <pc:chgData name="Davis, William B" userId="466a93c7-9bba-4b48-9cfa-45a590597118" providerId="ADAL" clId="{B03961CC-97EB-0041-B7C5-B7A43DB94A35}" dt="2025-02-04T23:10:51.259" v="44"/>
        <pc:sldMkLst>
          <pc:docMk/>
          <pc:sldMk cId="0" sldId="260"/>
        </pc:sldMkLst>
        <pc:spChg chg="add mod">
          <ac:chgData name="Davis, William B" userId="466a93c7-9bba-4b48-9cfa-45a590597118" providerId="ADAL" clId="{B03961CC-97EB-0041-B7C5-B7A43DB94A35}" dt="2025-02-04T23:10:51.259" v="44"/>
          <ac:spMkLst>
            <pc:docMk/>
            <pc:sldMk cId="0" sldId="260"/>
            <ac:spMk id="2" creationId="{671625B2-DAAA-DC72-F4FA-AF7D5F3C9E66}"/>
          </ac:spMkLst>
        </pc:spChg>
        <pc:spChg chg="del">
          <ac:chgData name="Davis, William B" userId="466a93c7-9bba-4b48-9cfa-45a590597118" providerId="ADAL" clId="{B03961CC-97EB-0041-B7C5-B7A43DB94A35}" dt="2025-02-04T23:10:50.878" v="43" actId="478"/>
          <ac:spMkLst>
            <pc:docMk/>
            <pc:sldMk cId="0" sldId="260"/>
            <ac:spMk id="165" creationId="{00000000-0000-0000-0000-000000000000}"/>
          </ac:spMkLst>
        </pc:spChg>
        <pc:spChg chg="del">
          <ac:chgData name="Davis, William B" userId="466a93c7-9bba-4b48-9cfa-45a590597118" providerId="ADAL" clId="{B03961CC-97EB-0041-B7C5-B7A43DB94A35}" dt="2025-02-04T23:10:48.901" v="42" actId="478"/>
          <ac:spMkLst>
            <pc:docMk/>
            <pc:sldMk cId="0" sldId="260"/>
            <ac:spMk id="166" creationId="{00000000-0000-0000-0000-000000000000}"/>
          </ac:spMkLst>
        </pc:spChg>
        <pc:grpChg chg="del">
          <ac:chgData name="Davis, William B" userId="466a93c7-9bba-4b48-9cfa-45a590597118" providerId="ADAL" clId="{B03961CC-97EB-0041-B7C5-B7A43DB94A35}" dt="2025-02-04T23:10:46.358" v="41" actId="478"/>
          <ac:grpSpMkLst>
            <pc:docMk/>
            <pc:sldMk cId="0" sldId="260"/>
            <ac:grpSpMk id="162" creationId="{00000000-0000-0000-0000-000000000000}"/>
          </ac:grpSpMkLst>
        </pc:grpChg>
      </pc:sldChg>
      <pc:sldChg chg="addSp delSp modSp mod">
        <pc:chgData name="Davis, William B" userId="466a93c7-9bba-4b48-9cfa-45a590597118" providerId="ADAL" clId="{B03961CC-97EB-0041-B7C5-B7A43DB94A35}" dt="2025-02-04T23:11:02.951" v="50"/>
        <pc:sldMkLst>
          <pc:docMk/>
          <pc:sldMk cId="0" sldId="261"/>
        </pc:sldMkLst>
        <pc:spChg chg="add mod">
          <ac:chgData name="Davis, William B" userId="466a93c7-9bba-4b48-9cfa-45a590597118" providerId="ADAL" clId="{B03961CC-97EB-0041-B7C5-B7A43DB94A35}" dt="2025-02-04T23:11:02.951" v="50"/>
          <ac:spMkLst>
            <pc:docMk/>
            <pc:sldMk cId="0" sldId="261"/>
            <ac:spMk id="2" creationId="{DC9F855A-7152-DBE1-F410-311143A72670}"/>
          </ac:spMkLst>
        </pc:spChg>
        <pc:spChg chg="del">
          <ac:chgData name="Davis, William B" userId="466a93c7-9bba-4b48-9cfa-45a590597118" providerId="ADAL" clId="{B03961CC-97EB-0041-B7C5-B7A43DB94A35}" dt="2025-02-04T23:11:00.560" v="48" actId="478"/>
          <ac:spMkLst>
            <pc:docMk/>
            <pc:sldMk cId="0" sldId="261"/>
            <ac:spMk id="182" creationId="{00000000-0000-0000-0000-000000000000}"/>
          </ac:spMkLst>
        </pc:spChg>
        <pc:spChg chg="del">
          <ac:chgData name="Davis, William B" userId="466a93c7-9bba-4b48-9cfa-45a590597118" providerId="ADAL" clId="{B03961CC-97EB-0041-B7C5-B7A43DB94A35}" dt="2025-02-04T23:11:02.554" v="49" actId="478"/>
          <ac:spMkLst>
            <pc:docMk/>
            <pc:sldMk cId="0" sldId="261"/>
            <ac:spMk id="183" creationId="{00000000-0000-0000-0000-000000000000}"/>
          </ac:spMkLst>
        </pc:spChg>
        <pc:grpChg chg="mod">
          <ac:chgData name="Davis, William B" userId="466a93c7-9bba-4b48-9cfa-45a590597118" providerId="ADAL" clId="{B03961CC-97EB-0041-B7C5-B7A43DB94A35}" dt="2025-02-04T23:10:57.706" v="47" actId="1076"/>
          <ac:grpSpMkLst>
            <pc:docMk/>
            <pc:sldMk cId="0" sldId="261"/>
            <ac:grpSpMk id="176" creationId="{00000000-0000-0000-0000-000000000000}"/>
          </ac:grpSpMkLst>
        </pc:grpChg>
        <pc:grpChg chg="del mod">
          <ac:chgData name="Davis, William B" userId="466a93c7-9bba-4b48-9cfa-45a590597118" providerId="ADAL" clId="{B03961CC-97EB-0041-B7C5-B7A43DB94A35}" dt="2025-02-04T23:10:55.785" v="46" actId="478"/>
          <ac:grpSpMkLst>
            <pc:docMk/>
            <pc:sldMk cId="0" sldId="261"/>
            <ac:grpSpMk id="179" creationId="{00000000-0000-0000-0000-000000000000}"/>
          </ac:grpSpMkLst>
        </pc:grpChg>
      </pc:sldChg>
      <pc:sldChg chg="addSp delSp modSp mod">
        <pc:chgData name="Davis, William B" userId="466a93c7-9bba-4b48-9cfa-45a590597118" providerId="ADAL" clId="{B03961CC-97EB-0041-B7C5-B7A43DB94A35}" dt="2025-02-04T23:11:12.261" v="54"/>
        <pc:sldMkLst>
          <pc:docMk/>
          <pc:sldMk cId="0" sldId="262"/>
        </pc:sldMkLst>
        <pc:spChg chg="add mod">
          <ac:chgData name="Davis, William B" userId="466a93c7-9bba-4b48-9cfa-45a590597118" providerId="ADAL" clId="{B03961CC-97EB-0041-B7C5-B7A43DB94A35}" dt="2025-02-04T23:11:12.261" v="54"/>
          <ac:spMkLst>
            <pc:docMk/>
            <pc:sldMk cId="0" sldId="262"/>
            <ac:spMk id="2" creationId="{C7753162-94CD-5A88-F98A-7994509F2B4E}"/>
          </ac:spMkLst>
        </pc:spChg>
        <pc:spChg chg="del">
          <ac:chgData name="Davis, William B" userId="466a93c7-9bba-4b48-9cfa-45a590597118" providerId="ADAL" clId="{B03961CC-97EB-0041-B7C5-B7A43DB94A35}" dt="2025-02-04T23:11:11.743" v="53" actId="478"/>
          <ac:spMkLst>
            <pc:docMk/>
            <pc:sldMk cId="0" sldId="262"/>
            <ac:spMk id="199" creationId="{00000000-0000-0000-0000-000000000000}"/>
          </ac:spMkLst>
        </pc:spChg>
        <pc:spChg chg="del">
          <ac:chgData name="Davis, William B" userId="466a93c7-9bba-4b48-9cfa-45a590597118" providerId="ADAL" clId="{B03961CC-97EB-0041-B7C5-B7A43DB94A35}" dt="2025-02-04T23:11:09.414" v="52" actId="478"/>
          <ac:spMkLst>
            <pc:docMk/>
            <pc:sldMk cId="0" sldId="262"/>
            <ac:spMk id="200" creationId="{00000000-0000-0000-0000-000000000000}"/>
          </ac:spMkLst>
        </pc:spChg>
        <pc:grpChg chg="del">
          <ac:chgData name="Davis, William B" userId="466a93c7-9bba-4b48-9cfa-45a590597118" providerId="ADAL" clId="{B03961CC-97EB-0041-B7C5-B7A43DB94A35}" dt="2025-02-04T23:11:06.916" v="51" actId="478"/>
          <ac:grpSpMkLst>
            <pc:docMk/>
            <pc:sldMk cId="0" sldId="262"/>
            <ac:grpSpMk id="196" creationId="{00000000-0000-0000-0000-000000000000}"/>
          </ac:grpSpMkLst>
        </pc:grpChg>
      </pc:sldChg>
      <pc:sldChg chg="addSp delSp modSp mod">
        <pc:chgData name="Davis, William B" userId="466a93c7-9bba-4b48-9cfa-45a590597118" providerId="ADAL" clId="{B03961CC-97EB-0041-B7C5-B7A43DB94A35}" dt="2025-02-04T23:11:26.695" v="60"/>
        <pc:sldMkLst>
          <pc:docMk/>
          <pc:sldMk cId="0" sldId="263"/>
        </pc:sldMkLst>
        <pc:spChg chg="add mod">
          <ac:chgData name="Davis, William B" userId="466a93c7-9bba-4b48-9cfa-45a590597118" providerId="ADAL" clId="{B03961CC-97EB-0041-B7C5-B7A43DB94A35}" dt="2025-02-04T23:11:26.695" v="60"/>
          <ac:spMkLst>
            <pc:docMk/>
            <pc:sldMk cId="0" sldId="263"/>
            <ac:spMk id="2" creationId="{99397841-828D-392A-5DB4-FC42C3E195FF}"/>
          </ac:spMkLst>
        </pc:spChg>
        <pc:spChg chg="del">
          <ac:chgData name="Davis, William B" userId="466a93c7-9bba-4b48-9cfa-45a590597118" providerId="ADAL" clId="{B03961CC-97EB-0041-B7C5-B7A43DB94A35}" dt="2025-02-04T23:11:25.664" v="59" actId="478"/>
          <ac:spMkLst>
            <pc:docMk/>
            <pc:sldMk cId="0" sldId="263"/>
            <ac:spMk id="216" creationId="{00000000-0000-0000-0000-000000000000}"/>
          </ac:spMkLst>
        </pc:spChg>
        <pc:spChg chg="del">
          <ac:chgData name="Davis, William B" userId="466a93c7-9bba-4b48-9cfa-45a590597118" providerId="ADAL" clId="{B03961CC-97EB-0041-B7C5-B7A43DB94A35}" dt="2025-02-04T23:11:23.630" v="58" actId="478"/>
          <ac:spMkLst>
            <pc:docMk/>
            <pc:sldMk cId="0" sldId="263"/>
            <ac:spMk id="217" creationId="{00000000-0000-0000-0000-000000000000}"/>
          </ac:spMkLst>
        </pc:spChg>
        <pc:grpChg chg="mod">
          <ac:chgData name="Davis, William B" userId="466a93c7-9bba-4b48-9cfa-45a590597118" providerId="ADAL" clId="{B03961CC-97EB-0041-B7C5-B7A43DB94A35}" dt="2025-02-04T23:11:19.616" v="57" actId="1076"/>
          <ac:grpSpMkLst>
            <pc:docMk/>
            <pc:sldMk cId="0" sldId="263"/>
            <ac:grpSpMk id="210" creationId="{00000000-0000-0000-0000-000000000000}"/>
          </ac:grpSpMkLst>
        </pc:grpChg>
        <pc:grpChg chg="del">
          <ac:chgData name="Davis, William B" userId="466a93c7-9bba-4b48-9cfa-45a590597118" providerId="ADAL" clId="{B03961CC-97EB-0041-B7C5-B7A43DB94A35}" dt="2025-02-04T23:11:15.282" v="55" actId="478"/>
          <ac:grpSpMkLst>
            <pc:docMk/>
            <pc:sldMk cId="0" sldId="263"/>
            <ac:grpSpMk id="213" creationId="{00000000-0000-0000-0000-000000000000}"/>
          </ac:grpSpMkLst>
        </pc:grpChg>
      </pc:sldChg>
      <pc:sldChg chg="addSp delSp modSp mod">
        <pc:chgData name="Davis, William B" userId="466a93c7-9bba-4b48-9cfa-45a590597118" providerId="ADAL" clId="{B03961CC-97EB-0041-B7C5-B7A43DB94A35}" dt="2025-02-04T23:11:36.636" v="64"/>
        <pc:sldMkLst>
          <pc:docMk/>
          <pc:sldMk cId="0" sldId="264"/>
        </pc:sldMkLst>
        <pc:spChg chg="add mod">
          <ac:chgData name="Davis, William B" userId="466a93c7-9bba-4b48-9cfa-45a590597118" providerId="ADAL" clId="{B03961CC-97EB-0041-B7C5-B7A43DB94A35}" dt="2025-02-04T23:11:36.636" v="64"/>
          <ac:spMkLst>
            <pc:docMk/>
            <pc:sldMk cId="0" sldId="264"/>
            <ac:spMk id="2" creationId="{1A56A29C-9D60-8926-A3CB-22CF454F2D19}"/>
          </ac:spMkLst>
        </pc:spChg>
        <pc:spChg chg="del">
          <ac:chgData name="Davis, William B" userId="466a93c7-9bba-4b48-9cfa-45a590597118" providerId="ADAL" clId="{B03961CC-97EB-0041-B7C5-B7A43DB94A35}" dt="2025-02-04T23:11:36.067" v="63" actId="478"/>
          <ac:spMkLst>
            <pc:docMk/>
            <pc:sldMk cId="0" sldId="264"/>
            <ac:spMk id="233" creationId="{00000000-0000-0000-0000-000000000000}"/>
          </ac:spMkLst>
        </pc:spChg>
        <pc:spChg chg="del">
          <ac:chgData name="Davis, William B" userId="466a93c7-9bba-4b48-9cfa-45a590597118" providerId="ADAL" clId="{B03961CC-97EB-0041-B7C5-B7A43DB94A35}" dt="2025-02-04T23:11:33.989" v="62" actId="478"/>
          <ac:spMkLst>
            <pc:docMk/>
            <pc:sldMk cId="0" sldId="264"/>
            <ac:spMk id="234" creationId="{00000000-0000-0000-0000-000000000000}"/>
          </ac:spMkLst>
        </pc:spChg>
        <pc:grpChg chg="del">
          <ac:chgData name="Davis, William B" userId="466a93c7-9bba-4b48-9cfa-45a590597118" providerId="ADAL" clId="{B03961CC-97EB-0041-B7C5-B7A43DB94A35}" dt="2025-02-04T23:11:31.742" v="61" actId="478"/>
          <ac:grpSpMkLst>
            <pc:docMk/>
            <pc:sldMk cId="0" sldId="264"/>
            <ac:grpSpMk id="230" creationId="{00000000-0000-0000-0000-000000000000}"/>
          </ac:grpSpMkLst>
        </pc:grpChg>
      </pc:sldChg>
      <pc:sldChg chg="addSp delSp modSp mod">
        <pc:chgData name="Davis, William B" userId="466a93c7-9bba-4b48-9cfa-45a590597118" providerId="ADAL" clId="{B03961CC-97EB-0041-B7C5-B7A43DB94A35}" dt="2025-02-04T23:11:44.496" v="68"/>
        <pc:sldMkLst>
          <pc:docMk/>
          <pc:sldMk cId="0" sldId="265"/>
        </pc:sldMkLst>
        <pc:spChg chg="add mod">
          <ac:chgData name="Davis, William B" userId="466a93c7-9bba-4b48-9cfa-45a590597118" providerId="ADAL" clId="{B03961CC-97EB-0041-B7C5-B7A43DB94A35}" dt="2025-02-04T23:11:44.496" v="68"/>
          <ac:spMkLst>
            <pc:docMk/>
            <pc:sldMk cId="0" sldId="265"/>
            <ac:spMk id="2" creationId="{DF5E18B5-2753-938B-5F40-AA66F5FF7E23}"/>
          </ac:spMkLst>
        </pc:spChg>
        <pc:spChg chg="del">
          <ac:chgData name="Davis, William B" userId="466a93c7-9bba-4b48-9cfa-45a590597118" providerId="ADAL" clId="{B03961CC-97EB-0041-B7C5-B7A43DB94A35}" dt="2025-02-04T23:11:44.034" v="67" actId="478"/>
          <ac:spMkLst>
            <pc:docMk/>
            <pc:sldMk cId="0" sldId="265"/>
            <ac:spMk id="248" creationId="{00000000-0000-0000-0000-000000000000}"/>
          </ac:spMkLst>
        </pc:spChg>
        <pc:spChg chg="del">
          <ac:chgData name="Davis, William B" userId="466a93c7-9bba-4b48-9cfa-45a590597118" providerId="ADAL" clId="{B03961CC-97EB-0041-B7C5-B7A43DB94A35}" dt="2025-02-04T23:11:41.961" v="66" actId="478"/>
          <ac:spMkLst>
            <pc:docMk/>
            <pc:sldMk cId="0" sldId="265"/>
            <ac:spMk id="249" creationId="{00000000-0000-0000-0000-000000000000}"/>
          </ac:spMkLst>
        </pc:spChg>
        <pc:grpChg chg="del">
          <ac:chgData name="Davis, William B" userId="466a93c7-9bba-4b48-9cfa-45a590597118" providerId="ADAL" clId="{B03961CC-97EB-0041-B7C5-B7A43DB94A35}" dt="2025-02-04T23:11:39.501" v="65" actId="478"/>
          <ac:grpSpMkLst>
            <pc:docMk/>
            <pc:sldMk cId="0" sldId="265"/>
            <ac:grpSpMk id="245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1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A4C77-CD72-42C9-B324-D291CDBFB8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81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8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2A59B264-5FE2-4E45-A1A2-CA29C179514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71600">
                <a:buClrTx/>
                <a:defRPr/>
              </a:pPr>
              <a:t>2/4/25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>
              <a:buClrTx/>
              <a:defRPr/>
            </a:pPr>
            <a:fld id="{44CEE3EB-1C9E-4A07-9348-1A0AFB3979B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2F580C3-2CF7-854C-C02E-57ABD4957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69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  <a:defRPr/>
            </a:pPr>
            <a:fld id="{14A603DD-4601-4FBF-B600-4C8E759245D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71600">
                <a:buClrTx/>
                <a:defRPr/>
              </a:pPr>
              <a:t>2/4/25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>
              <a:buClrTx/>
              <a:defRPr/>
            </a:pPr>
            <a:fld id="{21A94348-7491-47EB-A7DB-383EF1C2B15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13716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22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sse.wsu.edu/for-faculty-and-staff/digital-displays-and-social-media-promo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wbdavis@ws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76B81D-6425-3C74-5DC8-CEFF99823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Slides to promote NSSE 2025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F1D0B2-CE53-42C9-FD1A-B27D89A68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400300"/>
            <a:ext cx="12344400" cy="7474743"/>
          </a:xfrm>
          <a:noFill/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for digital displays, posters, newsletters, etc. especially 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in March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aimed at seniors and first years</a:t>
            </a:r>
          </a:p>
          <a:p>
            <a:pPr>
              <a:spcAft>
                <a:spcPts val="18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Messaging on these slides aligns w/NSSE guidelines</a:t>
            </a:r>
          </a:p>
          <a:p>
            <a:pPr>
              <a:spcAft>
                <a:spcPts val="18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and follow the </a:t>
            </a:r>
            <a: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  <a:t>promotion guidelines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found on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nsse.wsu.edu</a:t>
            </a:r>
            <a:endParaRPr lang="en-US"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Feel free to chose among the images provided or to swap in a photo from your campus or context</a:t>
            </a:r>
            <a:endParaRPr lang="en-US" sz="16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Contact Bill Davis with questions: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wbdavis@wsu.edu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4950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/>
          <p:nvPr/>
        </p:nvSpPr>
        <p:spPr>
          <a:xfrm>
            <a:off x="11265000" y="4865000"/>
            <a:ext cx="7022988" cy="5417226"/>
          </a:xfrm>
          <a:custGeom>
            <a:avLst/>
            <a:gdLst/>
            <a:ahLst/>
            <a:cxnLst/>
            <a:rect l="l" t="t" r="r" b="b"/>
            <a:pathLst>
              <a:path w="7022988" h="5732514" extrusionOk="0">
                <a:moveTo>
                  <a:pt x="0" y="0"/>
                </a:moveTo>
                <a:lnTo>
                  <a:pt x="7022988" y="0"/>
                </a:lnTo>
                <a:lnTo>
                  <a:pt x="7022988" y="5732514"/>
                </a:lnTo>
                <a:lnTo>
                  <a:pt x="0" y="5732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3" name="Google Shape;223;p9"/>
          <p:cNvSpPr txBox="1"/>
          <p:nvPr/>
        </p:nvSpPr>
        <p:spPr>
          <a:xfrm>
            <a:off x="7680131" y="3537768"/>
            <a:ext cx="7696546" cy="19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activities inside and outside class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you’ve gained from your classes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experience with mental health and wellness</a:t>
            </a: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149732" y="9328043"/>
            <a:ext cx="4186332" cy="828231"/>
          </a:xfrm>
          <a:custGeom>
            <a:avLst/>
            <a:gdLst/>
            <a:ahLst/>
            <a:cxnLst/>
            <a:rect l="l" t="t" r="r" b="b"/>
            <a:pathLst>
              <a:path w="4186332" h="828231" extrusionOk="0">
                <a:moveTo>
                  <a:pt x="0" y="0"/>
                </a:moveTo>
                <a:lnTo>
                  <a:pt x="4186332" y="0"/>
                </a:lnTo>
                <a:lnTo>
                  <a:pt x="4186332" y="828231"/>
                </a:lnTo>
                <a:lnTo>
                  <a:pt x="0" y="82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5" name="Google Shape;225;p9"/>
          <p:cNvSpPr txBox="1"/>
          <p:nvPr/>
        </p:nvSpPr>
        <p:spPr>
          <a:xfrm>
            <a:off x="8246075" y="1024075"/>
            <a:ext cx="9770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Seniors &amp; Freshmen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8572319" y="2269250"/>
            <a:ext cx="91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/>
              <a:t>w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5199"/>
              <a:t>n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eed to </a:t>
            </a:r>
            <a:r>
              <a:rPr lang="en-US" sz="5199"/>
              <a:t>h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5199"/>
              <a:t>from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199"/>
              <a:t>you</a:t>
            </a:r>
            <a:endParaRPr/>
          </a:p>
        </p:txBody>
      </p:sp>
      <p:grpSp>
        <p:nvGrpSpPr>
          <p:cNvPr id="227" name="Google Shape;227;p9"/>
          <p:cNvGrpSpPr/>
          <p:nvPr/>
        </p:nvGrpSpPr>
        <p:grpSpPr>
          <a:xfrm>
            <a:off x="0" y="-144662"/>
            <a:ext cx="6238094" cy="9327844"/>
            <a:chOff x="0" y="-38100"/>
            <a:chExt cx="1642944" cy="2456700"/>
          </a:xfrm>
        </p:grpSpPr>
        <p:sp>
          <p:nvSpPr>
            <p:cNvPr id="228" name="Google Shape;228;p9"/>
            <p:cNvSpPr/>
            <p:nvPr/>
          </p:nvSpPr>
          <p:spPr>
            <a:xfrm>
              <a:off x="0" y="0"/>
              <a:ext cx="1642944" cy="2418500"/>
            </a:xfrm>
            <a:custGeom>
              <a:avLst/>
              <a:gdLst/>
              <a:ahLst/>
              <a:cxnLst/>
              <a:rect l="l" t="t" r="r" b="b"/>
              <a:pathLst>
                <a:path w="1642944" h="2418500" extrusionOk="0">
                  <a:moveTo>
                    <a:pt x="100527" y="0"/>
                  </a:moveTo>
                  <a:lnTo>
                    <a:pt x="1542417" y="0"/>
                  </a:lnTo>
                  <a:cubicBezTo>
                    <a:pt x="1569079" y="0"/>
                    <a:pt x="1594648" y="10591"/>
                    <a:pt x="1613501" y="29444"/>
                  </a:cubicBezTo>
                  <a:cubicBezTo>
                    <a:pt x="1632353" y="48296"/>
                    <a:pt x="1642944" y="73866"/>
                    <a:pt x="1642944" y="100527"/>
                  </a:cubicBezTo>
                  <a:lnTo>
                    <a:pt x="1642944" y="2317973"/>
                  </a:lnTo>
                  <a:cubicBezTo>
                    <a:pt x="1642944" y="2344634"/>
                    <a:pt x="1632353" y="2370204"/>
                    <a:pt x="1613501" y="2389056"/>
                  </a:cubicBezTo>
                  <a:cubicBezTo>
                    <a:pt x="1594648" y="2407909"/>
                    <a:pt x="1569079" y="2418500"/>
                    <a:pt x="1542417" y="2418500"/>
                  </a:cubicBezTo>
                  <a:lnTo>
                    <a:pt x="100527" y="2418500"/>
                  </a:lnTo>
                  <a:cubicBezTo>
                    <a:pt x="73866" y="2418500"/>
                    <a:pt x="48296" y="2407909"/>
                    <a:pt x="29444" y="2389056"/>
                  </a:cubicBezTo>
                  <a:cubicBezTo>
                    <a:pt x="10591" y="2370204"/>
                    <a:pt x="0" y="2344634"/>
                    <a:pt x="0" y="2317973"/>
                  </a:cubicBezTo>
                  <a:lnTo>
                    <a:pt x="0" y="100527"/>
                  </a:lnTo>
                  <a:cubicBezTo>
                    <a:pt x="0" y="73866"/>
                    <a:pt x="10591" y="48296"/>
                    <a:pt x="29444" y="29444"/>
                  </a:cubicBezTo>
                  <a:cubicBezTo>
                    <a:pt x="48296" y="10591"/>
                    <a:pt x="73866" y="0"/>
                    <a:pt x="100527" y="0"/>
                  </a:cubicBez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0" y="-38100"/>
              <a:ext cx="1642800" cy="24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1A56A29C-9D60-8926-A3CB-22CF454F2D19}"/>
              </a:ext>
            </a:extLst>
          </p:cNvPr>
          <p:cNvSpPr txBox="1"/>
          <p:nvPr/>
        </p:nvSpPr>
        <p:spPr>
          <a:xfrm>
            <a:off x="478079" y="424841"/>
            <a:ext cx="5478900" cy="792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National Survey of Student Engagement (NSSE) collects important information about your student experience so WSU can improve the education of all students.</a:t>
            </a:r>
            <a:endParaRPr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Starting March 3, take the survey using the link in </a:t>
            </a:r>
            <a:r>
              <a:rPr lang="en-US" sz="23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or in your WSU email. </a:t>
            </a: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Respond by April 19 and you’ll be entered in a campus drawing to win a $100 Visa gift card! </a:t>
            </a:r>
          </a:p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See </a:t>
            </a:r>
            <a:r>
              <a:rPr lang="en-US" sz="2300" u="none" strike="noStrike" cap="none" dirty="0" err="1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nsse.wsu.edu</a:t>
            </a: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 for odds of winning</a:t>
            </a: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23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/>
          <p:nvPr/>
        </p:nvSpPr>
        <p:spPr>
          <a:xfrm>
            <a:off x="6238055" y="4106364"/>
            <a:ext cx="7827571" cy="6180636"/>
          </a:xfrm>
          <a:custGeom>
            <a:avLst/>
            <a:gdLst/>
            <a:ahLst/>
            <a:cxnLst/>
            <a:rect l="l" t="t" r="r" b="b"/>
            <a:pathLst>
              <a:path w="7827571" h="6180636" extrusionOk="0">
                <a:moveTo>
                  <a:pt x="0" y="0"/>
                </a:moveTo>
                <a:lnTo>
                  <a:pt x="7827571" y="0"/>
                </a:lnTo>
                <a:lnTo>
                  <a:pt x="7827571" y="6180636"/>
                </a:lnTo>
                <a:lnTo>
                  <a:pt x="0" y="6180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521" r="-1520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0" name="Google Shape;240;p10"/>
          <p:cNvSpPr txBox="1"/>
          <p:nvPr/>
        </p:nvSpPr>
        <p:spPr>
          <a:xfrm>
            <a:off x="11884993" y="4049214"/>
            <a:ext cx="5790248" cy="301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activities inside and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outside class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you’ve gained from 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your classes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experience with mental 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health and wellness</a:t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149732" y="9328043"/>
            <a:ext cx="4186332" cy="828231"/>
          </a:xfrm>
          <a:custGeom>
            <a:avLst/>
            <a:gdLst/>
            <a:ahLst/>
            <a:cxnLst/>
            <a:rect l="l" t="t" r="r" b="b"/>
            <a:pathLst>
              <a:path w="4186332" h="828231" extrusionOk="0">
                <a:moveTo>
                  <a:pt x="0" y="0"/>
                </a:moveTo>
                <a:lnTo>
                  <a:pt x="4186332" y="0"/>
                </a:lnTo>
                <a:lnTo>
                  <a:pt x="4186332" y="828231"/>
                </a:lnTo>
                <a:lnTo>
                  <a:pt x="0" y="82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42" name="Google Shape;242;p10"/>
          <p:cNvGrpSpPr/>
          <p:nvPr/>
        </p:nvGrpSpPr>
        <p:grpSpPr>
          <a:xfrm>
            <a:off x="0" y="-144662"/>
            <a:ext cx="6238094" cy="9327844"/>
            <a:chOff x="0" y="-38100"/>
            <a:chExt cx="1642944" cy="2456700"/>
          </a:xfrm>
        </p:grpSpPr>
        <p:sp>
          <p:nvSpPr>
            <p:cNvPr id="243" name="Google Shape;243;p10"/>
            <p:cNvSpPr/>
            <p:nvPr/>
          </p:nvSpPr>
          <p:spPr>
            <a:xfrm>
              <a:off x="0" y="0"/>
              <a:ext cx="1642944" cy="2418500"/>
            </a:xfrm>
            <a:custGeom>
              <a:avLst/>
              <a:gdLst/>
              <a:ahLst/>
              <a:cxnLst/>
              <a:rect l="l" t="t" r="r" b="b"/>
              <a:pathLst>
                <a:path w="1642944" h="2418500" extrusionOk="0">
                  <a:moveTo>
                    <a:pt x="100527" y="0"/>
                  </a:moveTo>
                  <a:lnTo>
                    <a:pt x="1542417" y="0"/>
                  </a:lnTo>
                  <a:cubicBezTo>
                    <a:pt x="1569079" y="0"/>
                    <a:pt x="1594648" y="10591"/>
                    <a:pt x="1613501" y="29444"/>
                  </a:cubicBezTo>
                  <a:cubicBezTo>
                    <a:pt x="1632353" y="48296"/>
                    <a:pt x="1642944" y="73866"/>
                    <a:pt x="1642944" y="100527"/>
                  </a:cubicBezTo>
                  <a:lnTo>
                    <a:pt x="1642944" y="2317973"/>
                  </a:lnTo>
                  <a:cubicBezTo>
                    <a:pt x="1642944" y="2344634"/>
                    <a:pt x="1632353" y="2370204"/>
                    <a:pt x="1613501" y="2389056"/>
                  </a:cubicBezTo>
                  <a:cubicBezTo>
                    <a:pt x="1594648" y="2407909"/>
                    <a:pt x="1569079" y="2418500"/>
                    <a:pt x="1542417" y="2418500"/>
                  </a:cubicBezTo>
                  <a:lnTo>
                    <a:pt x="100527" y="2418500"/>
                  </a:lnTo>
                  <a:cubicBezTo>
                    <a:pt x="73866" y="2418500"/>
                    <a:pt x="48296" y="2407909"/>
                    <a:pt x="29444" y="2389056"/>
                  </a:cubicBezTo>
                  <a:cubicBezTo>
                    <a:pt x="10591" y="2370204"/>
                    <a:pt x="0" y="2344634"/>
                    <a:pt x="0" y="2317973"/>
                  </a:cubicBezTo>
                  <a:lnTo>
                    <a:pt x="0" y="100527"/>
                  </a:lnTo>
                  <a:cubicBezTo>
                    <a:pt x="0" y="73866"/>
                    <a:pt x="10591" y="48296"/>
                    <a:pt x="29444" y="29444"/>
                  </a:cubicBezTo>
                  <a:cubicBezTo>
                    <a:pt x="48296" y="10591"/>
                    <a:pt x="73866" y="0"/>
                    <a:pt x="100527" y="0"/>
                  </a:cubicBez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 txBox="1"/>
            <p:nvPr/>
          </p:nvSpPr>
          <p:spPr>
            <a:xfrm>
              <a:off x="0" y="-38100"/>
              <a:ext cx="1642800" cy="24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10"/>
          <p:cNvSpPr txBox="1"/>
          <p:nvPr/>
        </p:nvSpPr>
        <p:spPr>
          <a:xfrm>
            <a:off x="8246075" y="1024075"/>
            <a:ext cx="9770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Seniors &amp; Freshmen</a:t>
            </a:r>
            <a:endParaRPr/>
          </a:p>
        </p:txBody>
      </p:sp>
      <p:sp>
        <p:nvSpPr>
          <p:cNvPr id="251" name="Google Shape;251;p10"/>
          <p:cNvSpPr txBox="1"/>
          <p:nvPr/>
        </p:nvSpPr>
        <p:spPr>
          <a:xfrm>
            <a:off x="8572319" y="2269250"/>
            <a:ext cx="91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/>
              <a:t>w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5199"/>
              <a:t>n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eed to </a:t>
            </a:r>
            <a:r>
              <a:rPr lang="en-US" sz="5199"/>
              <a:t>h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5199"/>
              <a:t>from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199"/>
              <a:t>you</a:t>
            </a:r>
            <a:endParaRPr/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DF5E18B5-2753-938B-5F40-AA66F5FF7E23}"/>
              </a:ext>
            </a:extLst>
          </p:cNvPr>
          <p:cNvSpPr txBox="1"/>
          <p:nvPr/>
        </p:nvSpPr>
        <p:spPr>
          <a:xfrm>
            <a:off x="478079" y="424841"/>
            <a:ext cx="5478900" cy="792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National Survey of Student Engagement (NSSE) collects important information about your student experience so WSU can improve the education of all students.</a:t>
            </a:r>
            <a:endParaRPr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Starting March 3, take the survey using the link in </a:t>
            </a:r>
            <a:r>
              <a:rPr lang="en-US" sz="23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or in your WSU email. </a:t>
            </a: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Respond by April 19 and you’ll be entered in a campus drawing to win a $100 Visa gift card! </a:t>
            </a:r>
          </a:p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See </a:t>
            </a:r>
            <a:r>
              <a:rPr lang="en-US" sz="2300" u="none" strike="noStrike" cap="none" dirty="0" err="1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nsse.wsu.edu</a:t>
            </a: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 for odds of winning</a:t>
            </a: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23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683852" y="4554486"/>
            <a:ext cx="8604148" cy="5732514"/>
          </a:xfrm>
          <a:custGeom>
            <a:avLst/>
            <a:gdLst/>
            <a:ahLst/>
            <a:cxnLst/>
            <a:rect l="l" t="t" r="r" b="b"/>
            <a:pathLst>
              <a:path w="8604148" h="5732514" extrusionOk="0">
                <a:moveTo>
                  <a:pt x="0" y="0"/>
                </a:moveTo>
                <a:lnTo>
                  <a:pt x="8604148" y="0"/>
                </a:lnTo>
                <a:lnTo>
                  <a:pt x="8604148" y="5732514"/>
                </a:lnTo>
                <a:lnTo>
                  <a:pt x="0" y="5732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5" name="Google Shape;85;p1"/>
          <p:cNvSpPr txBox="1"/>
          <p:nvPr/>
        </p:nvSpPr>
        <p:spPr>
          <a:xfrm>
            <a:off x="7680131" y="3537768"/>
            <a:ext cx="7836031" cy="19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activities inside and outside class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you’ve gained from your classes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experience with mental health and wellness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149732" y="9328043"/>
            <a:ext cx="4186332" cy="828231"/>
          </a:xfrm>
          <a:custGeom>
            <a:avLst/>
            <a:gdLst/>
            <a:ahLst/>
            <a:cxnLst/>
            <a:rect l="l" t="t" r="r" b="b"/>
            <a:pathLst>
              <a:path w="4186332" h="828231" extrusionOk="0">
                <a:moveTo>
                  <a:pt x="0" y="0"/>
                </a:moveTo>
                <a:lnTo>
                  <a:pt x="4186332" y="0"/>
                </a:lnTo>
                <a:lnTo>
                  <a:pt x="4186332" y="828231"/>
                </a:lnTo>
                <a:lnTo>
                  <a:pt x="0" y="82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7" name="Google Shape;87;p1"/>
          <p:cNvSpPr txBox="1"/>
          <p:nvPr/>
        </p:nvSpPr>
        <p:spPr>
          <a:xfrm>
            <a:off x="8246075" y="1024075"/>
            <a:ext cx="9770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Seniors &amp; Freshmen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8572319" y="2269250"/>
            <a:ext cx="91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/>
              <a:t>w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5199"/>
              <a:t>n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eed to </a:t>
            </a:r>
            <a:r>
              <a:rPr lang="en-US" sz="5199"/>
              <a:t>h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5199"/>
              <a:t>from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199"/>
              <a:t>you</a:t>
            </a:r>
            <a:endParaRPr/>
          </a:p>
        </p:txBody>
      </p:sp>
      <p:grpSp>
        <p:nvGrpSpPr>
          <p:cNvPr id="89" name="Google Shape;89;p1"/>
          <p:cNvGrpSpPr/>
          <p:nvPr/>
        </p:nvGrpSpPr>
        <p:grpSpPr>
          <a:xfrm>
            <a:off x="0" y="-144662"/>
            <a:ext cx="6238094" cy="9327844"/>
            <a:chOff x="0" y="-38100"/>
            <a:chExt cx="1642944" cy="2456700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1642944" cy="2418500"/>
            </a:xfrm>
            <a:custGeom>
              <a:avLst/>
              <a:gdLst/>
              <a:ahLst/>
              <a:cxnLst/>
              <a:rect l="l" t="t" r="r" b="b"/>
              <a:pathLst>
                <a:path w="1642944" h="2418500" extrusionOk="0">
                  <a:moveTo>
                    <a:pt x="100527" y="0"/>
                  </a:moveTo>
                  <a:lnTo>
                    <a:pt x="1542417" y="0"/>
                  </a:lnTo>
                  <a:cubicBezTo>
                    <a:pt x="1569079" y="0"/>
                    <a:pt x="1594648" y="10591"/>
                    <a:pt x="1613501" y="29444"/>
                  </a:cubicBezTo>
                  <a:cubicBezTo>
                    <a:pt x="1632353" y="48296"/>
                    <a:pt x="1642944" y="73866"/>
                    <a:pt x="1642944" y="100527"/>
                  </a:cubicBezTo>
                  <a:lnTo>
                    <a:pt x="1642944" y="2317973"/>
                  </a:lnTo>
                  <a:cubicBezTo>
                    <a:pt x="1642944" y="2344634"/>
                    <a:pt x="1632353" y="2370204"/>
                    <a:pt x="1613501" y="2389056"/>
                  </a:cubicBezTo>
                  <a:cubicBezTo>
                    <a:pt x="1594648" y="2407909"/>
                    <a:pt x="1569079" y="2418500"/>
                    <a:pt x="1542417" y="2418500"/>
                  </a:cubicBezTo>
                  <a:lnTo>
                    <a:pt x="100527" y="2418500"/>
                  </a:lnTo>
                  <a:cubicBezTo>
                    <a:pt x="73866" y="2418500"/>
                    <a:pt x="48296" y="2407909"/>
                    <a:pt x="29444" y="2389056"/>
                  </a:cubicBezTo>
                  <a:cubicBezTo>
                    <a:pt x="10591" y="2370204"/>
                    <a:pt x="0" y="2344634"/>
                    <a:pt x="0" y="2317973"/>
                  </a:cubicBezTo>
                  <a:lnTo>
                    <a:pt x="0" y="100527"/>
                  </a:lnTo>
                  <a:cubicBezTo>
                    <a:pt x="0" y="73866"/>
                    <a:pt x="10591" y="48296"/>
                    <a:pt x="29444" y="29444"/>
                  </a:cubicBezTo>
                  <a:cubicBezTo>
                    <a:pt x="48296" y="10591"/>
                    <a:pt x="73866" y="0"/>
                    <a:pt x="100527" y="0"/>
                  </a:cubicBez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-38100"/>
              <a:ext cx="1642800" cy="24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"/>
          <p:cNvSpPr txBox="1"/>
          <p:nvPr/>
        </p:nvSpPr>
        <p:spPr>
          <a:xfrm>
            <a:off x="478079" y="424841"/>
            <a:ext cx="5478900" cy="792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National Survey of Student Engagement (NSSE) collects important information about your student experience so WSU can improve the education of all students.</a:t>
            </a:r>
            <a:endParaRPr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Starting March 3, take the survey using the link in </a:t>
            </a:r>
            <a:r>
              <a:rPr lang="en-US" sz="23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or in your WSU email. </a:t>
            </a: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Respond by April 19 and you’ll be entered in a campus drawing to win a $100 Visa gift card! </a:t>
            </a:r>
          </a:p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See </a:t>
            </a:r>
            <a:r>
              <a:rPr lang="en-US" sz="2300" u="none" strike="noStrike" cap="none" dirty="0" err="1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nsse.wsu.edu</a:t>
            </a: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 for odds of winning</a:t>
            </a: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23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149732" y="9328043"/>
            <a:ext cx="4186332" cy="828231"/>
          </a:xfrm>
          <a:custGeom>
            <a:avLst/>
            <a:gdLst/>
            <a:ahLst/>
            <a:cxnLst/>
            <a:rect l="l" t="t" r="r" b="b"/>
            <a:pathLst>
              <a:path w="4186332" h="828231" extrusionOk="0">
                <a:moveTo>
                  <a:pt x="0" y="0"/>
                </a:moveTo>
                <a:lnTo>
                  <a:pt x="4186332" y="0"/>
                </a:lnTo>
                <a:lnTo>
                  <a:pt x="4186332" y="828231"/>
                </a:lnTo>
                <a:lnTo>
                  <a:pt x="0" y="82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5" name="Google Shape;105;p2"/>
          <p:cNvSpPr txBox="1"/>
          <p:nvPr/>
        </p:nvSpPr>
        <p:spPr>
          <a:xfrm>
            <a:off x="8809250" y="1943725"/>
            <a:ext cx="85923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Log in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Select the NSSE Tile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7820400" y="591075"/>
            <a:ext cx="98970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Survey Access in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endParaRPr dirty="0"/>
          </a:p>
        </p:txBody>
      </p:sp>
      <p:grpSp>
        <p:nvGrpSpPr>
          <p:cNvPr id="107" name="Google Shape;107;p2"/>
          <p:cNvGrpSpPr/>
          <p:nvPr/>
        </p:nvGrpSpPr>
        <p:grpSpPr>
          <a:xfrm>
            <a:off x="0" y="-109473"/>
            <a:ext cx="6238094" cy="9327844"/>
            <a:chOff x="0" y="-38100"/>
            <a:chExt cx="1642944" cy="2456700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1642944" cy="2418500"/>
            </a:xfrm>
            <a:custGeom>
              <a:avLst/>
              <a:gdLst/>
              <a:ahLst/>
              <a:cxnLst/>
              <a:rect l="l" t="t" r="r" b="b"/>
              <a:pathLst>
                <a:path w="1642944" h="2418500" extrusionOk="0">
                  <a:moveTo>
                    <a:pt x="100527" y="0"/>
                  </a:moveTo>
                  <a:lnTo>
                    <a:pt x="1542417" y="0"/>
                  </a:lnTo>
                  <a:cubicBezTo>
                    <a:pt x="1569079" y="0"/>
                    <a:pt x="1594648" y="10591"/>
                    <a:pt x="1613501" y="29444"/>
                  </a:cubicBezTo>
                  <a:cubicBezTo>
                    <a:pt x="1632353" y="48296"/>
                    <a:pt x="1642944" y="73866"/>
                    <a:pt x="1642944" y="100527"/>
                  </a:cubicBezTo>
                  <a:lnTo>
                    <a:pt x="1642944" y="2317973"/>
                  </a:lnTo>
                  <a:cubicBezTo>
                    <a:pt x="1642944" y="2344634"/>
                    <a:pt x="1632353" y="2370204"/>
                    <a:pt x="1613501" y="2389056"/>
                  </a:cubicBezTo>
                  <a:cubicBezTo>
                    <a:pt x="1594648" y="2407909"/>
                    <a:pt x="1569079" y="2418500"/>
                    <a:pt x="1542417" y="2418500"/>
                  </a:cubicBezTo>
                  <a:lnTo>
                    <a:pt x="100527" y="2418500"/>
                  </a:lnTo>
                  <a:cubicBezTo>
                    <a:pt x="73866" y="2418500"/>
                    <a:pt x="48296" y="2407909"/>
                    <a:pt x="29444" y="2389056"/>
                  </a:cubicBezTo>
                  <a:cubicBezTo>
                    <a:pt x="10591" y="2370204"/>
                    <a:pt x="0" y="2344634"/>
                    <a:pt x="0" y="2317973"/>
                  </a:cubicBezTo>
                  <a:lnTo>
                    <a:pt x="0" y="100527"/>
                  </a:lnTo>
                  <a:cubicBezTo>
                    <a:pt x="0" y="73866"/>
                    <a:pt x="10591" y="48296"/>
                    <a:pt x="29444" y="29444"/>
                  </a:cubicBezTo>
                  <a:cubicBezTo>
                    <a:pt x="48296" y="10591"/>
                    <a:pt x="73866" y="0"/>
                    <a:pt x="100527" y="0"/>
                  </a:cubicBez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1642800" cy="24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9" descr="Screenshot of the NSSE tile in myWSU.">
            <a:extLst>
              <a:ext uri="{FF2B5EF4-FFF2-40B4-BE49-F238E27FC236}">
                <a16:creationId xmlns:a16="http://schemas.microsoft.com/office/drawing/2014/main" id="{4E470F69-2E2A-7025-D312-61E64DCBC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r="14866" b="28457"/>
          <a:stretch/>
        </p:blipFill>
        <p:spPr bwMode="auto">
          <a:xfrm>
            <a:off x="8320542" y="3627387"/>
            <a:ext cx="7475621" cy="648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ard with text on it">
            <a:extLst>
              <a:ext uri="{FF2B5EF4-FFF2-40B4-BE49-F238E27FC236}">
                <a16:creationId xmlns:a16="http://schemas.microsoft.com/office/drawing/2014/main" id="{AD7FC2D9-A040-2077-062D-9473D3EAD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611" y="5143500"/>
            <a:ext cx="2892299" cy="249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373E6D7-83FB-D52C-CF6F-CEDA8CDD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0369" y="5209049"/>
            <a:ext cx="3084781" cy="2269748"/>
          </a:xfrm>
          <a:prstGeom prst="ellipse">
            <a:avLst/>
          </a:prstGeom>
          <a:noFill/>
          <a:ln w="76200">
            <a:solidFill>
              <a:srgbClr val="006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5;p1">
            <a:extLst>
              <a:ext uri="{FF2B5EF4-FFF2-40B4-BE49-F238E27FC236}">
                <a16:creationId xmlns:a16="http://schemas.microsoft.com/office/drawing/2014/main" id="{31F239DA-9122-0C4E-E80B-C24FBC491875}"/>
              </a:ext>
            </a:extLst>
          </p:cNvPr>
          <p:cNvSpPr txBox="1"/>
          <p:nvPr/>
        </p:nvSpPr>
        <p:spPr>
          <a:xfrm>
            <a:off x="478079" y="424841"/>
            <a:ext cx="5478900" cy="792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National Survey of Student Engagement (NSSE) collects important information about your student experience so WSU can improve the education of all students.</a:t>
            </a:r>
            <a:endParaRPr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Starting March 3, take the survey using the link in </a:t>
            </a:r>
            <a:r>
              <a:rPr lang="en-US" sz="23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or in your WSU email. </a:t>
            </a: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Respond by April 19 and you’ll be entered in a campus drawing to win a $100 Visa gift card! </a:t>
            </a:r>
          </a:p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See </a:t>
            </a:r>
            <a:r>
              <a:rPr lang="en-US" sz="2300" u="none" strike="noStrike" cap="none" dirty="0" err="1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nsse.wsu.edu</a:t>
            </a: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 for odds of winning</a:t>
            </a: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23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149732" y="9328043"/>
            <a:ext cx="4186332" cy="828231"/>
          </a:xfrm>
          <a:custGeom>
            <a:avLst/>
            <a:gdLst/>
            <a:ahLst/>
            <a:cxnLst/>
            <a:rect l="l" t="t" r="r" b="b"/>
            <a:pathLst>
              <a:path w="4186332" h="828231" extrusionOk="0">
                <a:moveTo>
                  <a:pt x="0" y="0"/>
                </a:moveTo>
                <a:lnTo>
                  <a:pt x="4186332" y="0"/>
                </a:lnTo>
                <a:lnTo>
                  <a:pt x="4186332" y="828231"/>
                </a:lnTo>
                <a:lnTo>
                  <a:pt x="0" y="82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3" name="Google Shape;123;p3"/>
          <p:cNvSpPr txBox="1"/>
          <p:nvPr/>
        </p:nvSpPr>
        <p:spPr>
          <a:xfrm>
            <a:off x="8809250" y="1943725"/>
            <a:ext cx="49788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Log in</a:t>
            </a:r>
            <a:endParaRPr/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Select the NSSE Tile</a:t>
            </a:r>
            <a:endParaRPr/>
          </a:p>
        </p:txBody>
      </p:sp>
      <p:sp>
        <p:nvSpPr>
          <p:cNvPr id="124" name="Google Shape;124;p3"/>
          <p:cNvSpPr txBox="1"/>
          <p:nvPr/>
        </p:nvSpPr>
        <p:spPr>
          <a:xfrm>
            <a:off x="7820400" y="591075"/>
            <a:ext cx="98970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Survey Access in </a:t>
            </a:r>
            <a:r>
              <a:rPr lang="en-US" sz="60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endParaRPr dirty="0"/>
          </a:p>
        </p:txBody>
      </p:sp>
      <p:grpSp>
        <p:nvGrpSpPr>
          <p:cNvPr id="125" name="Google Shape;125;p3"/>
          <p:cNvGrpSpPr/>
          <p:nvPr/>
        </p:nvGrpSpPr>
        <p:grpSpPr>
          <a:xfrm>
            <a:off x="0" y="-144662"/>
            <a:ext cx="6238094" cy="9327844"/>
            <a:chOff x="0" y="-38100"/>
            <a:chExt cx="1642944" cy="2456700"/>
          </a:xfrm>
        </p:grpSpPr>
        <p:sp>
          <p:nvSpPr>
            <p:cNvPr id="126" name="Google Shape;126;p3"/>
            <p:cNvSpPr/>
            <p:nvPr/>
          </p:nvSpPr>
          <p:spPr>
            <a:xfrm>
              <a:off x="0" y="0"/>
              <a:ext cx="1642944" cy="2418500"/>
            </a:xfrm>
            <a:custGeom>
              <a:avLst/>
              <a:gdLst/>
              <a:ahLst/>
              <a:cxnLst/>
              <a:rect l="l" t="t" r="r" b="b"/>
              <a:pathLst>
                <a:path w="1642944" h="2418500" extrusionOk="0">
                  <a:moveTo>
                    <a:pt x="100527" y="0"/>
                  </a:moveTo>
                  <a:lnTo>
                    <a:pt x="1542417" y="0"/>
                  </a:lnTo>
                  <a:cubicBezTo>
                    <a:pt x="1569079" y="0"/>
                    <a:pt x="1594648" y="10591"/>
                    <a:pt x="1613501" y="29444"/>
                  </a:cubicBezTo>
                  <a:cubicBezTo>
                    <a:pt x="1632353" y="48296"/>
                    <a:pt x="1642944" y="73866"/>
                    <a:pt x="1642944" y="100527"/>
                  </a:cubicBezTo>
                  <a:lnTo>
                    <a:pt x="1642944" y="2317973"/>
                  </a:lnTo>
                  <a:cubicBezTo>
                    <a:pt x="1642944" y="2344634"/>
                    <a:pt x="1632353" y="2370204"/>
                    <a:pt x="1613501" y="2389056"/>
                  </a:cubicBezTo>
                  <a:cubicBezTo>
                    <a:pt x="1594648" y="2407909"/>
                    <a:pt x="1569079" y="2418500"/>
                    <a:pt x="1542417" y="2418500"/>
                  </a:cubicBezTo>
                  <a:lnTo>
                    <a:pt x="100527" y="2418500"/>
                  </a:lnTo>
                  <a:cubicBezTo>
                    <a:pt x="73866" y="2418500"/>
                    <a:pt x="48296" y="2407909"/>
                    <a:pt x="29444" y="2389056"/>
                  </a:cubicBezTo>
                  <a:cubicBezTo>
                    <a:pt x="10591" y="2370204"/>
                    <a:pt x="0" y="2344634"/>
                    <a:pt x="0" y="2317973"/>
                  </a:cubicBezTo>
                  <a:lnTo>
                    <a:pt x="0" y="100527"/>
                  </a:lnTo>
                  <a:cubicBezTo>
                    <a:pt x="0" y="73866"/>
                    <a:pt x="10591" y="48296"/>
                    <a:pt x="29444" y="29444"/>
                  </a:cubicBezTo>
                  <a:cubicBezTo>
                    <a:pt x="48296" y="10591"/>
                    <a:pt x="73866" y="0"/>
                    <a:pt x="100527" y="0"/>
                  </a:cubicBez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0" y="-38100"/>
              <a:ext cx="1642800" cy="24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2" descr="A card with text on it">
            <a:extLst>
              <a:ext uri="{FF2B5EF4-FFF2-40B4-BE49-F238E27FC236}">
                <a16:creationId xmlns:a16="http://schemas.microsoft.com/office/drawing/2014/main" id="{59214222-2324-F597-342D-3ED398677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04" y="4044875"/>
            <a:ext cx="6971546" cy="60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3FD0DF1-94A9-2B69-ED41-4EAB80AA8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0400" y="4058440"/>
            <a:ext cx="7583560" cy="4895797"/>
          </a:xfrm>
          <a:prstGeom prst="ellipse">
            <a:avLst/>
          </a:prstGeom>
          <a:noFill/>
          <a:ln w="76200">
            <a:solidFill>
              <a:srgbClr val="006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8DC2BE61-2804-0675-766F-245E22B26352}"/>
              </a:ext>
            </a:extLst>
          </p:cNvPr>
          <p:cNvSpPr txBox="1"/>
          <p:nvPr/>
        </p:nvSpPr>
        <p:spPr>
          <a:xfrm>
            <a:off x="478079" y="424841"/>
            <a:ext cx="5478900" cy="792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National Survey of Student Engagement (NSSE) collects important information about your student experience so WSU can improve the education of all students.</a:t>
            </a:r>
            <a:endParaRPr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Starting March 3, take the survey using the link in </a:t>
            </a:r>
            <a:r>
              <a:rPr lang="en-US" sz="23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or in your WSU email. </a:t>
            </a: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Respond by April 19 and you’ll be entered in a campus drawing to win a $100 Visa gift card! </a:t>
            </a:r>
          </a:p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See </a:t>
            </a:r>
            <a:r>
              <a:rPr lang="en-US" sz="2300" u="none" strike="noStrike" cap="none" dirty="0" err="1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nsse.wsu.edu</a:t>
            </a: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 for odds of winning</a:t>
            </a: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23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6238055" y="2003207"/>
            <a:ext cx="5519077" cy="8283793"/>
          </a:xfrm>
          <a:custGeom>
            <a:avLst/>
            <a:gdLst/>
            <a:ahLst/>
            <a:cxnLst/>
            <a:rect l="l" t="t" r="r" b="b"/>
            <a:pathLst>
              <a:path w="5519077" h="8283793" extrusionOk="0">
                <a:moveTo>
                  <a:pt x="0" y="0"/>
                </a:moveTo>
                <a:lnTo>
                  <a:pt x="5519077" y="0"/>
                </a:lnTo>
                <a:lnTo>
                  <a:pt x="5519077" y="8283793"/>
                </a:lnTo>
                <a:lnTo>
                  <a:pt x="0" y="8283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8" name="Google Shape;138;p4"/>
          <p:cNvSpPr txBox="1"/>
          <p:nvPr/>
        </p:nvSpPr>
        <p:spPr>
          <a:xfrm>
            <a:off x="11884993" y="4049214"/>
            <a:ext cx="5790248" cy="301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activities inside and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outside class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you’ve gained from 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your classes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experience with mental 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health and wellness</a:t>
            </a: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149732" y="9328043"/>
            <a:ext cx="4186332" cy="828231"/>
          </a:xfrm>
          <a:custGeom>
            <a:avLst/>
            <a:gdLst/>
            <a:ahLst/>
            <a:cxnLst/>
            <a:rect l="l" t="t" r="r" b="b"/>
            <a:pathLst>
              <a:path w="4186332" h="828231" extrusionOk="0">
                <a:moveTo>
                  <a:pt x="0" y="0"/>
                </a:moveTo>
                <a:lnTo>
                  <a:pt x="4186332" y="0"/>
                </a:lnTo>
                <a:lnTo>
                  <a:pt x="4186332" y="828231"/>
                </a:lnTo>
                <a:lnTo>
                  <a:pt x="0" y="82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0" name="Google Shape;140;p4"/>
          <p:cNvSpPr txBox="1"/>
          <p:nvPr/>
        </p:nvSpPr>
        <p:spPr>
          <a:xfrm>
            <a:off x="8246075" y="1024075"/>
            <a:ext cx="9770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Seniors &amp; Freshmen</a:t>
            </a:r>
            <a:endParaRPr/>
          </a:p>
        </p:txBody>
      </p:sp>
      <p:sp>
        <p:nvSpPr>
          <p:cNvPr id="141" name="Google Shape;141;p4"/>
          <p:cNvSpPr txBox="1"/>
          <p:nvPr/>
        </p:nvSpPr>
        <p:spPr>
          <a:xfrm>
            <a:off x="8572319" y="2269250"/>
            <a:ext cx="91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/>
              <a:t>w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5199"/>
              <a:t>n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eed to </a:t>
            </a:r>
            <a:r>
              <a:rPr lang="en-US" sz="5199"/>
              <a:t>h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5199"/>
              <a:t>from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199"/>
              <a:t>you</a:t>
            </a:r>
            <a:endParaRPr/>
          </a:p>
        </p:txBody>
      </p:sp>
      <p:grpSp>
        <p:nvGrpSpPr>
          <p:cNvPr id="142" name="Google Shape;142;p4"/>
          <p:cNvGrpSpPr/>
          <p:nvPr/>
        </p:nvGrpSpPr>
        <p:grpSpPr>
          <a:xfrm>
            <a:off x="0" y="-144662"/>
            <a:ext cx="6238094" cy="9327844"/>
            <a:chOff x="0" y="-38100"/>
            <a:chExt cx="1642944" cy="2456700"/>
          </a:xfrm>
        </p:grpSpPr>
        <p:sp>
          <p:nvSpPr>
            <p:cNvPr id="143" name="Google Shape;143;p4"/>
            <p:cNvSpPr/>
            <p:nvPr/>
          </p:nvSpPr>
          <p:spPr>
            <a:xfrm>
              <a:off x="0" y="0"/>
              <a:ext cx="1642944" cy="2418500"/>
            </a:xfrm>
            <a:custGeom>
              <a:avLst/>
              <a:gdLst/>
              <a:ahLst/>
              <a:cxnLst/>
              <a:rect l="l" t="t" r="r" b="b"/>
              <a:pathLst>
                <a:path w="1642944" h="2418500" extrusionOk="0">
                  <a:moveTo>
                    <a:pt x="100527" y="0"/>
                  </a:moveTo>
                  <a:lnTo>
                    <a:pt x="1542417" y="0"/>
                  </a:lnTo>
                  <a:cubicBezTo>
                    <a:pt x="1569079" y="0"/>
                    <a:pt x="1594648" y="10591"/>
                    <a:pt x="1613501" y="29444"/>
                  </a:cubicBezTo>
                  <a:cubicBezTo>
                    <a:pt x="1632353" y="48296"/>
                    <a:pt x="1642944" y="73866"/>
                    <a:pt x="1642944" y="100527"/>
                  </a:cubicBezTo>
                  <a:lnTo>
                    <a:pt x="1642944" y="2317973"/>
                  </a:lnTo>
                  <a:cubicBezTo>
                    <a:pt x="1642944" y="2344634"/>
                    <a:pt x="1632353" y="2370204"/>
                    <a:pt x="1613501" y="2389056"/>
                  </a:cubicBezTo>
                  <a:cubicBezTo>
                    <a:pt x="1594648" y="2407909"/>
                    <a:pt x="1569079" y="2418500"/>
                    <a:pt x="1542417" y="2418500"/>
                  </a:cubicBezTo>
                  <a:lnTo>
                    <a:pt x="100527" y="2418500"/>
                  </a:lnTo>
                  <a:cubicBezTo>
                    <a:pt x="73866" y="2418500"/>
                    <a:pt x="48296" y="2407909"/>
                    <a:pt x="29444" y="2389056"/>
                  </a:cubicBezTo>
                  <a:cubicBezTo>
                    <a:pt x="10591" y="2370204"/>
                    <a:pt x="0" y="2344634"/>
                    <a:pt x="0" y="2317973"/>
                  </a:cubicBezTo>
                  <a:lnTo>
                    <a:pt x="0" y="100527"/>
                  </a:lnTo>
                  <a:cubicBezTo>
                    <a:pt x="0" y="73866"/>
                    <a:pt x="10591" y="48296"/>
                    <a:pt x="29444" y="29444"/>
                  </a:cubicBezTo>
                  <a:cubicBezTo>
                    <a:pt x="48296" y="10591"/>
                    <a:pt x="73866" y="0"/>
                    <a:pt x="100527" y="0"/>
                  </a:cubicBez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0" y="-38100"/>
              <a:ext cx="1642800" cy="24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831D4D7A-D659-E2A3-928A-904CA2BA6F31}"/>
              </a:ext>
            </a:extLst>
          </p:cNvPr>
          <p:cNvSpPr txBox="1"/>
          <p:nvPr/>
        </p:nvSpPr>
        <p:spPr>
          <a:xfrm>
            <a:off x="478079" y="424841"/>
            <a:ext cx="5478900" cy="792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National Survey of Student Engagement (NSSE) collects important information about your student experience so WSU can improve the education of all students.</a:t>
            </a:r>
            <a:endParaRPr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Starting March 3, take the survey using the link in </a:t>
            </a:r>
            <a:r>
              <a:rPr lang="en-US" sz="23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or in your WSU email. </a:t>
            </a: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Respond by April 19 and you’ll be entered in a campus drawing to win a $100 Visa gift card! </a:t>
            </a:r>
          </a:p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See </a:t>
            </a:r>
            <a:r>
              <a:rPr lang="en-US" sz="2300" u="none" strike="noStrike" cap="none" dirty="0" err="1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nsse.wsu.edu</a:t>
            </a: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 for odds of winning</a:t>
            </a: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23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/>
          <p:nvPr/>
        </p:nvSpPr>
        <p:spPr>
          <a:xfrm>
            <a:off x="10264569" y="3443006"/>
            <a:ext cx="10702051" cy="7130242"/>
          </a:xfrm>
          <a:custGeom>
            <a:avLst/>
            <a:gdLst/>
            <a:ahLst/>
            <a:cxnLst/>
            <a:rect l="l" t="t" r="r" b="b"/>
            <a:pathLst>
              <a:path w="10702051" h="7130242" extrusionOk="0">
                <a:moveTo>
                  <a:pt x="0" y="0"/>
                </a:moveTo>
                <a:lnTo>
                  <a:pt x="10702051" y="0"/>
                </a:lnTo>
                <a:lnTo>
                  <a:pt x="10702051" y="7130242"/>
                </a:lnTo>
                <a:lnTo>
                  <a:pt x="0" y="71302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5" name="Google Shape;155;p5"/>
          <p:cNvSpPr txBox="1"/>
          <p:nvPr/>
        </p:nvSpPr>
        <p:spPr>
          <a:xfrm>
            <a:off x="7680131" y="3537768"/>
            <a:ext cx="7696546" cy="19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activities inside and outside class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you’ve gained from your classes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experience with mental health and wellness</a:t>
            </a: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149732" y="9328043"/>
            <a:ext cx="4186332" cy="828231"/>
          </a:xfrm>
          <a:custGeom>
            <a:avLst/>
            <a:gdLst/>
            <a:ahLst/>
            <a:cxnLst/>
            <a:rect l="l" t="t" r="r" b="b"/>
            <a:pathLst>
              <a:path w="4186332" h="828231" extrusionOk="0">
                <a:moveTo>
                  <a:pt x="0" y="0"/>
                </a:moveTo>
                <a:lnTo>
                  <a:pt x="4186332" y="0"/>
                </a:lnTo>
                <a:lnTo>
                  <a:pt x="4186332" y="828231"/>
                </a:lnTo>
                <a:lnTo>
                  <a:pt x="0" y="82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7" name="Google Shape;157;p5"/>
          <p:cNvSpPr txBox="1"/>
          <p:nvPr/>
        </p:nvSpPr>
        <p:spPr>
          <a:xfrm>
            <a:off x="8246075" y="1024075"/>
            <a:ext cx="9770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Seniors &amp; Freshmen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8572319" y="2269250"/>
            <a:ext cx="91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/>
              <a:t>w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5199"/>
              <a:t>n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eed to </a:t>
            </a:r>
            <a:r>
              <a:rPr lang="en-US" sz="5199"/>
              <a:t>h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5199"/>
              <a:t>from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199"/>
              <a:t>you</a:t>
            </a:r>
            <a:endParaRPr/>
          </a:p>
        </p:txBody>
      </p:sp>
      <p:grpSp>
        <p:nvGrpSpPr>
          <p:cNvPr id="159" name="Google Shape;159;p5"/>
          <p:cNvGrpSpPr/>
          <p:nvPr/>
        </p:nvGrpSpPr>
        <p:grpSpPr>
          <a:xfrm>
            <a:off x="0" y="-144662"/>
            <a:ext cx="6238094" cy="9327844"/>
            <a:chOff x="0" y="-38100"/>
            <a:chExt cx="1642944" cy="2456700"/>
          </a:xfrm>
        </p:grpSpPr>
        <p:sp>
          <p:nvSpPr>
            <p:cNvPr id="160" name="Google Shape;160;p5"/>
            <p:cNvSpPr/>
            <p:nvPr/>
          </p:nvSpPr>
          <p:spPr>
            <a:xfrm>
              <a:off x="0" y="0"/>
              <a:ext cx="1642944" cy="2418500"/>
            </a:xfrm>
            <a:custGeom>
              <a:avLst/>
              <a:gdLst/>
              <a:ahLst/>
              <a:cxnLst/>
              <a:rect l="l" t="t" r="r" b="b"/>
              <a:pathLst>
                <a:path w="1642944" h="2418500" extrusionOk="0">
                  <a:moveTo>
                    <a:pt x="100527" y="0"/>
                  </a:moveTo>
                  <a:lnTo>
                    <a:pt x="1542417" y="0"/>
                  </a:lnTo>
                  <a:cubicBezTo>
                    <a:pt x="1569079" y="0"/>
                    <a:pt x="1594648" y="10591"/>
                    <a:pt x="1613501" y="29444"/>
                  </a:cubicBezTo>
                  <a:cubicBezTo>
                    <a:pt x="1632353" y="48296"/>
                    <a:pt x="1642944" y="73866"/>
                    <a:pt x="1642944" y="100527"/>
                  </a:cubicBezTo>
                  <a:lnTo>
                    <a:pt x="1642944" y="2317973"/>
                  </a:lnTo>
                  <a:cubicBezTo>
                    <a:pt x="1642944" y="2344634"/>
                    <a:pt x="1632353" y="2370204"/>
                    <a:pt x="1613501" y="2389056"/>
                  </a:cubicBezTo>
                  <a:cubicBezTo>
                    <a:pt x="1594648" y="2407909"/>
                    <a:pt x="1569079" y="2418500"/>
                    <a:pt x="1542417" y="2418500"/>
                  </a:cubicBezTo>
                  <a:lnTo>
                    <a:pt x="100527" y="2418500"/>
                  </a:lnTo>
                  <a:cubicBezTo>
                    <a:pt x="73866" y="2418500"/>
                    <a:pt x="48296" y="2407909"/>
                    <a:pt x="29444" y="2389056"/>
                  </a:cubicBezTo>
                  <a:cubicBezTo>
                    <a:pt x="10591" y="2370204"/>
                    <a:pt x="0" y="2344634"/>
                    <a:pt x="0" y="2317973"/>
                  </a:cubicBezTo>
                  <a:lnTo>
                    <a:pt x="0" y="100527"/>
                  </a:lnTo>
                  <a:cubicBezTo>
                    <a:pt x="0" y="73866"/>
                    <a:pt x="10591" y="48296"/>
                    <a:pt x="29444" y="29444"/>
                  </a:cubicBezTo>
                  <a:cubicBezTo>
                    <a:pt x="48296" y="10591"/>
                    <a:pt x="73866" y="0"/>
                    <a:pt x="100527" y="0"/>
                  </a:cubicBez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0" y="-38100"/>
              <a:ext cx="1642800" cy="24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671625B2-DAAA-DC72-F4FA-AF7D5F3C9E66}"/>
              </a:ext>
            </a:extLst>
          </p:cNvPr>
          <p:cNvSpPr txBox="1"/>
          <p:nvPr/>
        </p:nvSpPr>
        <p:spPr>
          <a:xfrm>
            <a:off x="478079" y="424841"/>
            <a:ext cx="5478900" cy="792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National Survey of Student Engagement (NSSE) collects important information about your student experience so WSU can improve the education of all students.</a:t>
            </a:r>
            <a:endParaRPr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Starting March 3, take the survey using the link in </a:t>
            </a:r>
            <a:r>
              <a:rPr lang="en-US" sz="23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or in your WSU email. </a:t>
            </a: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Respond by April 19 and you’ll be entered in a campus drawing to win a $100 Visa gift card! </a:t>
            </a:r>
          </a:p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See </a:t>
            </a:r>
            <a:r>
              <a:rPr lang="en-US" sz="2300" u="none" strike="noStrike" cap="none" dirty="0" err="1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nsse.wsu.edu</a:t>
            </a: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 for odds of winning</a:t>
            </a: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23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>
            <a:off x="6238055" y="3946894"/>
            <a:ext cx="5395468" cy="6356958"/>
          </a:xfrm>
          <a:custGeom>
            <a:avLst/>
            <a:gdLst/>
            <a:ahLst/>
            <a:cxnLst/>
            <a:rect l="l" t="t" r="r" b="b"/>
            <a:pathLst>
              <a:path w="5395468" h="6356958" extrusionOk="0">
                <a:moveTo>
                  <a:pt x="0" y="0"/>
                </a:moveTo>
                <a:lnTo>
                  <a:pt x="5395468" y="0"/>
                </a:lnTo>
                <a:lnTo>
                  <a:pt x="539546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" name="Google Shape;172;p6"/>
          <p:cNvSpPr txBox="1"/>
          <p:nvPr/>
        </p:nvSpPr>
        <p:spPr>
          <a:xfrm>
            <a:off x="11884993" y="4049214"/>
            <a:ext cx="5790248" cy="301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activities inside and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outside class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you’ve gained from 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your classes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experience with mental 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health and wellness</a:t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149732" y="9328043"/>
            <a:ext cx="4186332" cy="828231"/>
          </a:xfrm>
          <a:custGeom>
            <a:avLst/>
            <a:gdLst/>
            <a:ahLst/>
            <a:cxnLst/>
            <a:rect l="l" t="t" r="r" b="b"/>
            <a:pathLst>
              <a:path w="4186332" h="828231" extrusionOk="0">
                <a:moveTo>
                  <a:pt x="0" y="0"/>
                </a:moveTo>
                <a:lnTo>
                  <a:pt x="4186332" y="0"/>
                </a:lnTo>
                <a:lnTo>
                  <a:pt x="4186332" y="828231"/>
                </a:lnTo>
                <a:lnTo>
                  <a:pt x="0" y="82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4" name="Google Shape;174;p6"/>
          <p:cNvSpPr txBox="1"/>
          <p:nvPr/>
        </p:nvSpPr>
        <p:spPr>
          <a:xfrm>
            <a:off x="8246075" y="1024075"/>
            <a:ext cx="9770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Seniors &amp; Freshmen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8572319" y="2269250"/>
            <a:ext cx="91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/>
              <a:t>w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5199"/>
              <a:t>n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eed to </a:t>
            </a:r>
            <a:r>
              <a:rPr lang="en-US" sz="5199"/>
              <a:t>h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5199"/>
              <a:t>from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199"/>
              <a:t>you</a:t>
            </a:r>
            <a:endParaRPr/>
          </a:p>
        </p:txBody>
      </p:sp>
      <p:grpSp>
        <p:nvGrpSpPr>
          <p:cNvPr id="176" name="Google Shape;176;p6"/>
          <p:cNvGrpSpPr/>
          <p:nvPr/>
        </p:nvGrpSpPr>
        <p:grpSpPr>
          <a:xfrm>
            <a:off x="0" y="-231053"/>
            <a:ext cx="6238094" cy="9327844"/>
            <a:chOff x="0" y="-38100"/>
            <a:chExt cx="1642944" cy="2456700"/>
          </a:xfrm>
        </p:grpSpPr>
        <p:sp>
          <p:nvSpPr>
            <p:cNvPr id="177" name="Google Shape;177;p6"/>
            <p:cNvSpPr/>
            <p:nvPr/>
          </p:nvSpPr>
          <p:spPr>
            <a:xfrm>
              <a:off x="0" y="0"/>
              <a:ext cx="1642944" cy="2418500"/>
            </a:xfrm>
            <a:custGeom>
              <a:avLst/>
              <a:gdLst/>
              <a:ahLst/>
              <a:cxnLst/>
              <a:rect l="l" t="t" r="r" b="b"/>
              <a:pathLst>
                <a:path w="1642944" h="2418500" extrusionOk="0">
                  <a:moveTo>
                    <a:pt x="100527" y="0"/>
                  </a:moveTo>
                  <a:lnTo>
                    <a:pt x="1542417" y="0"/>
                  </a:lnTo>
                  <a:cubicBezTo>
                    <a:pt x="1569079" y="0"/>
                    <a:pt x="1594648" y="10591"/>
                    <a:pt x="1613501" y="29444"/>
                  </a:cubicBezTo>
                  <a:cubicBezTo>
                    <a:pt x="1632353" y="48296"/>
                    <a:pt x="1642944" y="73866"/>
                    <a:pt x="1642944" y="100527"/>
                  </a:cubicBezTo>
                  <a:lnTo>
                    <a:pt x="1642944" y="2317973"/>
                  </a:lnTo>
                  <a:cubicBezTo>
                    <a:pt x="1642944" y="2344634"/>
                    <a:pt x="1632353" y="2370204"/>
                    <a:pt x="1613501" y="2389056"/>
                  </a:cubicBezTo>
                  <a:cubicBezTo>
                    <a:pt x="1594648" y="2407909"/>
                    <a:pt x="1569079" y="2418500"/>
                    <a:pt x="1542417" y="2418500"/>
                  </a:cubicBezTo>
                  <a:lnTo>
                    <a:pt x="100527" y="2418500"/>
                  </a:lnTo>
                  <a:cubicBezTo>
                    <a:pt x="73866" y="2418500"/>
                    <a:pt x="48296" y="2407909"/>
                    <a:pt x="29444" y="2389056"/>
                  </a:cubicBezTo>
                  <a:cubicBezTo>
                    <a:pt x="10591" y="2370204"/>
                    <a:pt x="0" y="2344634"/>
                    <a:pt x="0" y="2317973"/>
                  </a:cubicBezTo>
                  <a:lnTo>
                    <a:pt x="0" y="100527"/>
                  </a:lnTo>
                  <a:cubicBezTo>
                    <a:pt x="0" y="73866"/>
                    <a:pt x="10591" y="48296"/>
                    <a:pt x="29444" y="29444"/>
                  </a:cubicBezTo>
                  <a:cubicBezTo>
                    <a:pt x="48296" y="10591"/>
                    <a:pt x="73866" y="0"/>
                    <a:pt x="100527" y="0"/>
                  </a:cubicBez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0" y="-38100"/>
              <a:ext cx="1642800" cy="24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DC9F855A-7152-DBE1-F410-311143A72670}"/>
              </a:ext>
            </a:extLst>
          </p:cNvPr>
          <p:cNvSpPr txBox="1"/>
          <p:nvPr/>
        </p:nvSpPr>
        <p:spPr>
          <a:xfrm>
            <a:off x="478079" y="424841"/>
            <a:ext cx="5478900" cy="792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National Survey of Student Engagement (NSSE) collects important information about your student experience so WSU can improve the education of all students.</a:t>
            </a:r>
            <a:endParaRPr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Starting March 3, take the survey using the link in </a:t>
            </a:r>
            <a:r>
              <a:rPr lang="en-US" sz="23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or in your WSU email. </a:t>
            </a: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Respond by April 19 and you’ll be entered in a campus drawing to win a $100 Visa gift card! </a:t>
            </a:r>
          </a:p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See </a:t>
            </a:r>
            <a:r>
              <a:rPr lang="en-US" sz="2300" u="none" strike="noStrike" cap="none" dirty="0" err="1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nsse.wsu.edu</a:t>
            </a: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 for odds of winning</a:t>
            </a: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23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6238100" y="6066500"/>
            <a:ext cx="12041305" cy="4329168"/>
          </a:xfrm>
          <a:custGeom>
            <a:avLst/>
            <a:gdLst/>
            <a:ahLst/>
            <a:cxnLst/>
            <a:rect l="l" t="t" r="r" b="b"/>
            <a:pathLst>
              <a:path w="11922084" h="4329168" extrusionOk="0">
                <a:moveTo>
                  <a:pt x="0" y="0"/>
                </a:moveTo>
                <a:lnTo>
                  <a:pt x="11922084" y="0"/>
                </a:lnTo>
                <a:lnTo>
                  <a:pt x="11922084" y="4329167"/>
                </a:lnTo>
                <a:lnTo>
                  <a:pt x="0" y="4329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07572"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9" name="Google Shape;189;p7"/>
          <p:cNvSpPr txBox="1"/>
          <p:nvPr/>
        </p:nvSpPr>
        <p:spPr>
          <a:xfrm>
            <a:off x="7680131" y="3537768"/>
            <a:ext cx="7696546" cy="1976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activities inside and outside class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you’ve gained from your classes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experience with mental health and wellness</a:t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149732" y="9328043"/>
            <a:ext cx="4186332" cy="828231"/>
          </a:xfrm>
          <a:custGeom>
            <a:avLst/>
            <a:gdLst/>
            <a:ahLst/>
            <a:cxnLst/>
            <a:rect l="l" t="t" r="r" b="b"/>
            <a:pathLst>
              <a:path w="4186332" h="828231" extrusionOk="0">
                <a:moveTo>
                  <a:pt x="0" y="0"/>
                </a:moveTo>
                <a:lnTo>
                  <a:pt x="4186332" y="0"/>
                </a:lnTo>
                <a:lnTo>
                  <a:pt x="4186332" y="828231"/>
                </a:lnTo>
                <a:lnTo>
                  <a:pt x="0" y="82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1" name="Google Shape;191;p7"/>
          <p:cNvSpPr txBox="1"/>
          <p:nvPr/>
        </p:nvSpPr>
        <p:spPr>
          <a:xfrm>
            <a:off x="8246075" y="1024075"/>
            <a:ext cx="9770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Seniors &amp; Freshmen</a:t>
            </a: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8572319" y="2269250"/>
            <a:ext cx="91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/>
              <a:t>w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5199"/>
              <a:t>n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eed to </a:t>
            </a:r>
            <a:r>
              <a:rPr lang="en-US" sz="5199"/>
              <a:t>h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5199"/>
              <a:t>from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199"/>
              <a:t>you</a:t>
            </a: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0" y="-144662"/>
            <a:ext cx="6238094" cy="9327844"/>
            <a:chOff x="0" y="-38100"/>
            <a:chExt cx="1642944" cy="2456700"/>
          </a:xfrm>
        </p:grpSpPr>
        <p:sp>
          <p:nvSpPr>
            <p:cNvPr id="194" name="Google Shape;194;p7"/>
            <p:cNvSpPr/>
            <p:nvPr/>
          </p:nvSpPr>
          <p:spPr>
            <a:xfrm>
              <a:off x="0" y="0"/>
              <a:ext cx="1642944" cy="2418500"/>
            </a:xfrm>
            <a:custGeom>
              <a:avLst/>
              <a:gdLst/>
              <a:ahLst/>
              <a:cxnLst/>
              <a:rect l="l" t="t" r="r" b="b"/>
              <a:pathLst>
                <a:path w="1642944" h="2418500" extrusionOk="0">
                  <a:moveTo>
                    <a:pt x="100527" y="0"/>
                  </a:moveTo>
                  <a:lnTo>
                    <a:pt x="1542417" y="0"/>
                  </a:lnTo>
                  <a:cubicBezTo>
                    <a:pt x="1569079" y="0"/>
                    <a:pt x="1594648" y="10591"/>
                    <a:pt x="1613501" y="29444"/>
                  </a:cubicBezTo>
                  <a:cubicBezTo>
                    <a:pt x="1632353" y="48296"/>
                    <a:pt x="1642944" y="73866"/>
                    <a:pt x="1642944" y="100527"/>
                  </a:cubicBezTo>
                  <a:lnTo>
                    <a:pt x="1642944" y="2317973"/>
                  </a:lnTo>
                  <a:cubicBezTo>
                    <a:pt x="1642944" y="2344634"/>
                    <a:pt x="1632353" y="2370204"/>
                    <a:pt x="1613501" y="2389056"/>
                  </a:cubicBezTo>
                  <a:cubicBezTo>
                    <a:pt x="1594648" y="2407909"/>
                    <a:pt x="1569079" y="2418500"/>
                    <a:pt x="1542417" y="2418500"/>
                  </a:cubicBezTo>
                  <a:lnTo>
                    <a:pt x="100527" y="2418500"/>
                  </a:lnTo>
                  <a:cubicBezTo>
                    <a:pt x="73866" y="2418500"/>
                    <a:pt x="48296" y="2407909"/>
                    <a:pt x="29444" y="2389056"/>
                  </a:cubicBezTo>
                  <a:cubicBezTo>
                    <a:pt x="10591" y="2370204"/>
                    <a:pt x="0" y="2344634"/>
                    <a:pt x="0" y="2317973"/>
                  </a:cubicBezTo>
                  <a:lnTo>
                    <a:pt x="0" y="100527"/>
                  </a:lnTo>
                  <a:cubicBezTo>
                    <a:pt x="0" y="73866"/>
                    <a:pt x="10591" y="48296"/>
                    <a:pt x="29444" y="29444"/>
                  </a:cubicBezTo>
                  <a:cubicBezTo>
                    <a:pt x="48296" y="10591"/>
                    <a:pt x="73866" y="0"/>
                    <a:pt x="100527" y="0"/>
                  </a:cubicBez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0" y="-38100"/>
              <a:ext cx="1642800" cy="24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C7753162-94CD-5A88-F98A-7994509F2B4E}"/>
              </a:ext>
            </a:extLst>
          </p:cNvPr>
          <p:cNvSpPr txBox="1"/>
          <p:nvPr/>
        </p:nvSpPr>
        <p:spPr>
          <a:xfrm>
            <a:off x="478079" y="424841"/>
            <a:ext cx="5478900" cy="792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National Survey of Student Engagement (NSSE) collects important information about your student experience so WSU can improve the education of all students.</a:t>
            </a:r>
            <a:endParaRPr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Starting March 3, take the survey using the link in </a:t>
            </a:r>
            <a:r>
              <a:rPr lang="en-US" sz="23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or in your WSU email. </a:t>
            </a: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Respond by April 19 and you’ll be entered in a campus drawing to win a $100 Visa gift card! </a:t>
            </a:r>
          </a:p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See </a:t>
            </a:r>
            <a:r>
              <a:rPr lang="en-US" sz="2300" u="none" strike="noStrike" cap="none" dirty="0" err="1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nsse.wsu.edu</a:t>
            </a: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 for odds of winning</a:t>
            </a: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23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/>
          <p:nvPr/>
        </p:nvSpPr>
        <p:spPr>
          <a:xfrm>
            <a:off x="6238055" y="2097679"/>
            <a:ext cx="5456135" cy="8189321"/>
          </a:xfrm>
          <a:custGeom>
            <a:avLst/>
            <a:gdLst/>
            <a:ahLst/>
            <a:cxnLst/>
            <a:rect l="l" t="t" r="r" b="b"/>
            <a:pathLst>
              <a:path w="5456135" h="8189321" extrusionOk="0">
                <a:moveTo>
                  <a:pt x="0" y="0"/>
                </a:moveTo>
                <a:lnTo>
                  <a:pt x="5456135" y="0"/>
                </a:lnTo>
                <a:lnTo>
                  <a:pt x="5456135" y="8189321"/>
                </a:lnTo>
                <a:lnTo>
                  <a:pt x="0" y="81893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6" name="Google Shape;206;p8"/>
          <p:cNvSpPr txBox="1"/>
          <p:nvPr/>
        </p:nvSpPr>
        <p:spPr>
          <a:xfrm>
            <a:off x="11884993" y="4049214"/>
            <a:ext cx="5790248" cy="301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activities inside and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outside class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you’ve gained from 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your classes</a:t>
            </a:r>
            <a:endParaRPr/>
          </a:p>
          <a:p>
            <a:pPr marL="620161" marR="0" lvl="1" indent="-31008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2"/>
              <a:buFont typeface="Arial"/>
              <a:buChar char="•"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experience with mental </a:t>
            </a:r>
            <a:endParaRPr/>
          </a:p>
          <a:p>
            <a:pPr marL="0" marR="0" lvl="0" indent="0" algn="l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health and wellness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149732" y="9328043"/>
            <a:ext cx="4186332" cy="828231"/>
          </a:xfrm>
          <a:custGeom>
            <a:avLst/>
            <a:gdLst/>
            <a:ahLst/>
            <a:cxnLst/>
            <a:rect l="l" t="t" r="r" b="b"/>
            <a:pathLst>
              <a:path w="4186332" h="828231" extrusionOk="0">
                <a:moveTo>
                  <a:pt x="0" y="0"/>
                </a:moveTo>
                <a:lnTo>
                  <a:pt x="4186332" y="0"/>
                </a:lnTo>
                <a:lnTo>
                  <a:pt x="4186332" y="828231"/>
                </a:lnTo>
                <a:lnTo>
                  <a:pt x="0" y="828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8" name="Google Shape;208;p8"/>
          <p:cNvSpPr txBox="1"/>
          <p:nvPr/>
        </p:nvSpPr>
        <p:spPr>
          <a:xfrm>
            <a:off x="8246075" y="1024075"/>
            <a:ext cx="97704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Seniors &amp; Freshmen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8572319" y="2269250"/>
            <a:ext cx="9117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/>
              <a:t>w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5199"/>
              <a:t>n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eed to </a:t>
            </a:r>
            <a:r>
              <a:rPr lang="en-US" sz="5199"/>
              <a:t>h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 </a:t>
            </a:r>
            <a:r>
              <a:rPr lang="en-US" sz="5199"/>
              <a:t>from</a:t>
            </a:r>
            <a:r>
              <a:rPr lang="en-US" sz="51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199"/>
              <a:t>you</a:t>
            </a:r>
            <a:endParaRPr/>
          </a:p>
        </p:txBody>
      </p:sp>
      <p:grpSp>
        <p:nvGrpSpPr>
          <p:cNvPr id="210" name="Google Shape;210;p8"/>
          <p:cNvGrpSpPr/>
          <p:nvPr/>
        </p:nvGrpSpPr>
        <p:grpSpPr>
          <a:xfrm>
            <a:off x="0" y="-144662"/>
            <a:ext cx="6238094" cy="9327844"/>
            <a:chOff x="0" y="-38100"/>
            <a:chExt cx="1642944" cy="2456700"/>
          </a:xfrm>
        </p:grpSpPr>
        <p:sp>
          <p:nvSpPr>
            <p:cNvPr id="211" name="Google Shape;211;p8"/>
            <p:cNvSpPr/>
            <p:nvPr/>
          </p:nvSpPr>
          <p:spPr>
            <a:xfrm>
              <a:off x="0" y="0"/>
              <a:ext cx="1642944" cy="2418500"/>
            </a:xfrm>
            <a:custGeom>
              <a:avLst/>
              <a:gdLst/>
              <a:ahLst/>
              <a:cxnLst/>
              <a:rect l="l" t="t" r="r" b="b"/>
              <a:pathLst>
                <a:path w="1642944" h="2418500" extrusionOk="0">
                  <a:moveTo>
                    <a:pt x="100527" y="0"/>
                  </a:moveTo>
                  <a:lnTo>
                    <a:pt x="1542417" y="0"/>
                  </a:lnTo>
                  <a:cubicBezTo>
                    <a:pt x="1569079" y="0"/>
                    <a:pt x="1594648" y="10591"/>
                    <a:pt x="1613501" y="29444"/>
                  </a:cubicBezTo>
                  <a:cubicBezTo>
                    <a:pt x="1632353" y="48296"/>
                    <a:pt x="1642944" y="73866"/>
                    <a:pt x="1642944" y="100527"/>
                  </a:cubicBezTo>
                  <a:lnTo>
                    <a:pt x="1642944" y="2317973"/>
                  </a:lnTo>
                  <a:cubicBezTo>
                    <a:pt x="1642944" y="2344634"/>
                    <a:pt x="1632353" y="2370204"/>
                    <a:pt x="1613501" y="2389056"/>
                  </a:cubicBezTo>
                  <a:cubicBezTo>
                    <a:pt x="1594648" y="2407909"/>
                    <a:pt x="1569079" y="2418500"/>
                    <a:pt x="1542417" y="2418500"/>
                  </a:cubicBezTo>
                  <a:lnTo>
                    <a:pt x="100527" y="2418500"/>
                  </a:lnTo>
                  <a:cubicBezTo>
                    <a:pt x="73866" y="2418500"/>
                    <a:pt x="48296" y="2407909"/>
                    <a:pt x="29444" y="2389056"/>
                  </a:cubicBezTo>
                  <a:cubicBezTo>
                    <a:pt x="10591" y="2370204"/>
                    <a:pt x="0" y="2344634"/>
                    <a:pt x="0" y="2317973"/>
                  </a:cubicBezTo>
                  <a:lnTo>
                    <a:pt x="0" y="100527"/>
                  </a:lnTo>
                  <a:cubicBezTo>
                    <a:pt x="0" y="73866"/>
                    <a:pt x="10591" y="48296"/>
                    <a:pt x="29444" y="29444"/>
                  </a:cubicBezTo>
                  <a:cubicBezTo>
                    <a:pt x="48296" y="10591"/>
                    <a:pt x="73866" y="0"/>
                    <a:pt x="100527" y="0"/>
                  </a:cubicBezTo>
                  <a:close/>
                </a:path>
              </a:pathLst>
            </a:custGeom>
            <a:solidFill>
              <a:srgbClr val="981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0" y="-38100"/>
              <a:ext cx="1642800" cy="245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99397841-828D-392A-5DB4-FC42C3E195FF}"/>
              </a:ext>
            </a:extLst>
          </p:cNvPr>
          <p:cNvSpPr txBox="1"/>
          <p:nvPr/>
        </p:nvSpPr>
        <p:spPr>
          <a:xfrm>
            <a:off x="478079" y="424841"/>
            <a:ext cx="5478900" cy="792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The National Survey of Student Engagement (NSSE) collects important information about your student experience so WSU can improve the education of all students.</a:t>
            </a:r>
            <a:endParaRPr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Starting March 3, take the survey using the link in </a:t>
            </a:r>
            <a:r>
              <a:rPr lang="en-US" sz="2300" b="1" u="none" strike="noStrike" cap="none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myWSU</a:t>
            </a:r>
            <a:r>
              <a:rPr lang="en-US" sz="2300" b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or in your WSU email. </a:t>
            </a: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u="none" strike="noStrike" cap="none" dirty="0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rPr>
              <a:t>Respond by April 19 and you’ll be entered in a campus drawing to win a $100 Visa gift card! </a:t>
            </a:r>
          </a:p>
          <a:p>
            <a:pPr marL="0" marR="0" lvl="0" indent="0" algn="l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See </a:t>
            </a:r>
            <a:r>
              <a:rPr lang="en-US" sz="2300" u="none" strike="noStrike" cap="none" dirty="0" err="1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nsse.wsu.edu</a:t>
            </a:r>
            <a:r>
              <a:rPr lang="en-US" sz="2300" u="none" strike="noStrike" cap="none" dirty="0">
                <a:solidFill>
                  <a:schemeClr val="bg1"/>
                </a:solidFill>
                <a:latin typeface="+mn-lt"/>
                <a:ea typeface="Proxima Nova"/>
                <a:cs typeface="Proxima Nova"/>
                <a:sym typeface="Proxima Nova"/>
              </a:rPr>
              <a:t> for odds of winning</a:t>
            </a:r>
            <a:endParaRPr lang="en-US" sz="2300" b="1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sz="2300" dirty="0">
              <a:solidFill>
                <a:schemeClr val="bg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WSU AP Edit">
      <a:dk1>
        <a:sysClr val="windowText" lastClr="000000"/>
      </a:dk1>
      <a:lt1>
        <a:sysClr val="window" lastClr="FFFFFF"/>
      </a:lt1>
      <a:dk2>
        <a:srgbClr val="5E6A71"/>
      </a:dk2>
      <a:lt2>
        <a:srgbClr val="E7E6E6"/>
      </a:lt2>
      <a:accent1>
        <a:srgbClr val="981E32"/>
      </a:accent1>
      <a:accent2>
        <a:srgbClr val="8F7E35"/>
      </a:accent2>
      <a:accent3>
        <a:srgbClr val="ADA400"/>
      </a:accent3>
      <a:accent4>
        <a:srgbClr val="4F868E"/>
      </a:accent4>
      <a:accent5>
        <a:srgbClr val="C69214"/>
      </a:accent5>
      <a:accent6>
        <a:srgbClr val="FFB81C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1126</Words>
  <Application>Microsoft Macintosh PowerPoint</Application>
  <PresentationFormat>Custom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Proxima Nova</vt:lpstr>
      <vt:lpstr>Arial</vt:lpstr>
      <vt:lpstr>Office Theme</vt:lpstr>
      <vt:lpstr>1_Office Theme</vt:lpstr>
      <vt:lpstr>Slides to promote NSSE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Davis, William B</cp:lastModifiedBy>
  <cp:revision>3</cp:revision>
  <dcterms:created xsi:type="dcterms:W3CDTF">2006-08-16T00:00:00Z</dcterms:created>
  <dcterms:modified xsi:type="dcterms:W3CDTF">2025-02-04T23:11:52Z</dcterms:modified>
</cp:coreProperties>
</file>